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86" r:id="rId3"/>
    <p:sldId id="348" r:id="rId4"/>
    <p:sldId id="350" r:id="rId5"/>
    <p:sldId id="330" r:id="rId6"/>
    <p:sldId id="346" r:id="rId7"/>
    <p:sldId id="343" r:id="rId8"/>
    <p:sldId id="345" r:id="rId9"/>
    <p:sldId id="347" r:id="rId10"/>
    <p:sldId id="344" r:id="rId11"/>
    <p:sldId id="321" r:id="rId12"/>
    <p:sldId id="335" r:id="rId13"/>
    <p:sldId id="325" r:id="rId14"/>
    <p:sldId id="328" r:id="rId15"/>
    <p:sldId id="334" r:id="rId16"/>
    <p:sldId id="342" r:id="rId17"/>
    <p:sldId id="337" r:id="rId18"/>
    <p:sldId id="338" r:id="rId19"/>
    <p:sldId id="339" r:id="rId20"/>
    <p:sldId id="340" r:id="rId21"/>
    <p:sldId id="341" r:id="rId22"/>
    <p:sldId id="320" r:id="rId23"/>
    <p:sldId id="260" r:id="rId24"/>
    <p:sldId id="262" r:id="rId25"/>
    <p:sldId id="306" r:id="rId26"/>
    <p:sldId id="259" r:id="rId27"/>
    <p:sldId id="287" r:id="rId28"/>
    <p:sldId id="279" r:id="rId29"/>
    <p:sldId id="258" r:id="rId30"/>
    <p:sldId id="317" r:id="rId31"/>
    <p:sldId id="280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85" d="100"/>
          <a:sy n="85" d="100"/>
        </p:scale>
        <p:origin x="111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30E2E-8C29-46EF-AE69-C96A6CD79FF6}" type="datetimeFigureOut">
              <a:rPr lang="en-US" smtClean="0"/>
              <a:t>5/5/2014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2F314-BDC6-4F80-930B-31F82E0EE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6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2F314-BDC6-4F80-930B-31F82E0EEE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8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 cap="all" baseline="0">
          <a:solidFill>
            <a:schemeClr val="tx1"/>
          </a:solidFill>
          <a:latin typeface="Segoe UI Semibold" panose="020B0702040204020203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asloffice.eu/jhep/contest/website/see_photos.html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asloffice.eu/jhep/contest/website/see_photos.html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62745"/>
            <a:ext cx="3095625" cy="188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49375"/>
            <a:ext cx="7924800" cy="1470025"/>
          </a:xfrm>
        </p:spPr>
        <p:txBody>
          <a:bodyPr/>
          <a:lstStyle/>
          <a:p>
            <a:pPr algn="l"/>
            <a:r>
              <a:rPr lang="de-DE" sz="2400" cap="none" dirty="0" smtClean="0"/>
              <a:t>From Hepatocytes to Whole Liver </a:t>
            </a:r>
            <a:r>
              <a:rPr lang="de-DE" sz="2400" cap="none" dirty="0"/>
              <a:t>F</a:t>
            </a:r>
            <a:r>
              <a:rPr lang="de-DE" sz="2400" cap="none" dirty="0" smtClean="0"/>
              <a:t>unction:</a:t>
            </a:r>
            <a:br>
              <a:rPr lang="de-DE" sz="2400" cap="none" dirty="0" smtClean="0"/>
            </a:br>
            <a:r>
              <a:rPr lang="de-DE" sz="2400" cap="none" dirty="0" smtClean="0"/>
              <a:t>A Multi-scale Model of Human Galactose Metabolism</a:t>
            </a:r>
            <a:br>
              <a:rPr lang="de-DE" sz="2400" cap="none" dirty="0" smtClean="0"/>
            </a:br>
            <a:r>
              <a:rPr lang="de-DE" sz="1800" b="0" i="1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König M. &amp; Holzhütter HG.</a:t>
            </a:r>
            <a:endParaRPr lang="en-US" sz="1800" b="0" i="1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074" name="Picture 2" descr="Virtual Liver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829790"/>
            <a:ext cx="1169544" cy="44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bmbf.de/_img/common/bmbf_logo_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829790"/>
            <a:ext cx="1156607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harite Berl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829790"/>
            <a:ext cx="1143000" cy="42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898" y="4870085"/>
            <a:ext cx="4267200" cy="200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931" y="2574245"/>
            <a:ext cx="3504024" cy="206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eft-Up Arrow 7"/>
          <p:cNvSpPr/>
          <p:nvPr/>
        </p:nvSpPr>
        <p:spPr>
          <a:xfrm>
            <a:off x="6541644" y="4870085"/>
            <a:ext cx="838200" cy="838200"/>
          </a:xfrm>
          <a:prstGeom prst="left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Left-Up Arrow 14"/>
          <p:cNvSpPr/>
          <p:nvPr/>
        </p:nvSpPr>
        <p:spPr>
          <a:xfrm rot="5400000">
            <a:off x="914400" y="4870085"/>
            <a:ext cx="838200" cy="838200"/>
          </a:xfrm>
          <a:prstGeom prst="left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5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Multiple </a:t>
            </a:r>
            <a:r>
              <a:rPr lang="de-DE" dirty="0" err="1" smtClean="0"/>
              <a:t>indicator</a:t>
            </a:r>
            <a:r>
              <a:rPr lang="de-DE" dirty="0" smtClean="0"/>
              <a:t> Dilution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33600"/>
            <a:ext cx="7652375" cy="4525963"/>
          </a:xfrm>
        </p:spPr>
      </p:pic>
    </p:spTree>
    <p:extLst>
      <p:ext uri="{BB962C8B-B14F-4D97-AF65-F5344CB8AC3E}">
        <p14:creationId xmlns:p14="http://schemas.microsoft.com/office/powerpoint/2010/main" val="4077554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Cooperation</a:t>
            </a:r>
            <a:r>
              <a:rPr lang="de-DE" dirty="0" smtClean="0"/>
              <a:t> Partners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2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Organ-scale – </a:t>
            </a:r>
            <a:br>
              <a:rPr lang="de-DE" dirty="0" smtClean="0"/>
            </a:br>
            <a:r>
              <a:rPr lang="de-DE" dirty="0" smtClean="0"/>
              <a:t>Whole Liver Metabolism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3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886"/>
            <a:ext cx="8229600" cy="1143000"/>
          </a:xfrm>
        </p:spPr>
        <p:txBody>
          <a:bodyPr/>
          <a:lstStyle/>
          <a:p>
            <a:pPr algn="l"/>
            <a:r>
              <a:rPr lang="de-DE" dirty="0" smtClean="0"/>
              <a:t>Organ-Scale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7520" y="1934584"/>
            <a:ext cx="3837879" cy="3429000"/>
          </a:xfrm>
        </p:spPr>
        <p:txBody>
          <a:bodyPr>
            <a:normAutofit/>
          </a:bodyPr>
          <a:lstStyle/>
          <a:p>
            <a:r>
              <a:rPr lang="en-GB" sz="1800" dirty="0" smtClean="0"/>
              <a:t>whole </a:t>
            </a:r>
            <a:r>
              <a:rPr lang="en-GB" sz="1800" dirty="0"/>
              <a:t>liver </a:t>
            </a:r>
            <a:r>
              <a:rPr lang="en-GB" sz="1800" dirty="0" smtClean="0"/>
              <a:t>modelled </a:t>
            </a:r>
            <a:r>
              <a:rPr lang="en-GB" sz="1800" dirty="0"/>
              <a:t>by integrating </a:t>
            </a:r>
            <a:r>
              <a:rPr lang="en-GB" sz="1800" dirty="0" smtClean="0"/>
              <a:t>heterogeneous </a:t>
            </a:r>
            <a:r>
              <a:rPr lang="en-GB" sz="1800" dirty="0"/>
              <a:t>contribution </a:t>
            </a:r>
            <a:r>
              <a:rPr lang="en-GB" sz="1800" dirty="0" smtClean="0"/>
              <a:t>of sinusoidal units </a:t>
            </a:r>
            <a:r>
              <a:rPr lang="en-GB" sz="1800" dirty="0"/>
              <a:t>differing in </a:t>
            </a:r>
            <a:r>
              <a:rPr lang="en-GB" sz="1800" dirty="0" smtClean="0"/>
              <a:t>blood-flow and </a:t>
            </a:r>
            <a:r>
              <a:rPr lang="en-GB" sz="1800" dirty="0"/>
              <a:t>tissue-architecture</a:t>
            </a:r>
            <a:endParaRPr lang="en-US" sz="18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07" y="1034681"/>
            <a:ext cx="4615729" cy="270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049" y="4038600"/>
            <a:ext cx="4100374" cy="2649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086600" y="6467679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time [s]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3255" y="4155343"/>
            <a:ext cx="2384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Variation of blood flow</a:t>
            </a:r>
            <a:endParaRPr lang="en-US" b="1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14" y="304800"/>
            <a:ext cx="5083629" cy="1581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60775"/>
            <a:ext cx="2941854" cy="249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286000" y="4163989"/>
            <a:ext cx="2316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Variation of sinusoidal</a:t>
            </a:r>
          </a:p>
          <a:p>
            <a:r>
              <a:rPr lang="de-DE" b="1" dirty="0" smtClean="0"/>
              <a:t>length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1329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 in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200400"/>
            <a:ext cx="6096000" cy="3505200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Calculation of distributions of sinusoidal units</a:t>
            </a:r>
          </a:p>
          <a:p>
            <a:pPr lvl="1"/>
            <a:r>
              <a:rPr lang="de-DE" dirty="0" smtClean="0"/>
              <a:t>optimized C++ integration routines</a:t>
            </a:r>
          </a:p>
          <a:p>
            <a:pPr lvl="1"/>
            <a:r>
              <a:rPr lang="de-DE" dirty="0" smtClean="0"/>
              <a:t>parallelization &amp; integration</a:t>
            </a:r>
          </a:p>
          <a:p>
            <a:r>
              <a:rPr lang="de-DE" dirty="0" smtClean="0"/>
              <a:t>Simulations of alterations</a:t>
            </a:r>
          </a:p>
          <a:p>
            <a:pPr lvl="1"/>
            <a:r>
              <a:rPr lang="de-DE" b="1" dirty="0" smtClean="0"/>
              <a:t>Galactosemias</a:t>
            </a:r>
          </a:p>
          <a:p>
            <a:pPr lvl="1"/>
            <a:r>
              <a:rPr lang="de-DE" b="1" dirty="0" smtClean="0"/>
              <a:t>homogeneous</a:t>
            </a:r>
          </a:p>
          <a:p>
            <a:pPr lvl="2"/>
            <a:r>
              <a:rPr lang="de-DE" dirty="0" smtClean="0"/>
              <a:t>changes in GEC during aging</a:t>
            </a:r>
          </a:p>
          <a:p>
            <a:pPr lvl="2"/>
            <a:r>
              <a:rPr lang="de-DE" dirty="0" smtClean="0"/>
              <a:t>changes in GEC dring CCL4 intoxication</a:t>
            </a:r>
          </a:p>
          <a:p>
            <a:pPr lvl="2"/>
            <a:r>
              <a:rPr lang="de-DE" dirty="0" smtClean="0"/>
              <a:t>changes in GEC during </a:t>
            </a:r>
          </a:p>
          <a:p>
            <a:pPr lvl="1"/>
            <a:r>
              <a:rPr lang="de-DE" b="1" dirty="0" smtClean="0"/>
              <a:t>heterogeneous</a:t>
            </a:r>
          </a:p>
          <a:p>
            <a:pPr lvl="2"/>
            <a:r>
              <a:rPr lang="de-DE" dirty="0" smtClean="0"/>
              <a:t>local perfusion inhomogenities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371600"/>
            <a:ext cx="8309071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71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128"/>
            <a:ext cx="8229600" cy="1143000"/>
          </a:xfrm>
        </p:spPr>
        <p:txBody>
          <a:bodyPr/>
          <a:lstStyle/>
          <a:p>
            <a:r>
              <a:rPr lang="de-DE" dirty="0" smtClean="0"/>
              <a:t>Work in Progress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676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43981"/>
            <a:ext cx="2957041" cy="306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83" y="940262"/>
            <a:ext cx="3975362" cy="347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267200"/>
            <a:ext cx="3383555" cy="2436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0" y="47244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TODO: Improving Integration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generation of optimized C++ code for solver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8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02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Cellular Scale - Hepatocytes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1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763000" cy="1143000"/>
          </a:xfrm>
        </p:spPr>
        <p:txBody>
          <a:bodyPr/>
          <a:lstStyle/>
          <a:p>
            <a:r>
              <a:rPr lang="de-DE" dirty="0" smtClean="0"/>
              <a:t>Galactose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66800"/>
            <a:ext cx="3505200" cy="5486400"/>
          </a:xfrm>
        </p:spPr>
        <p:txBody>
          <a:bodyPr>
            <a:normAutofit fontScale="62500" lnSpcReduction="20000"/>
          </a:bodyPr>
          <a:lstStyle/>
          <a:p>
            <a:r>
              <a:rPr lang="en-GB" dirty="0" smtClean="0"/>
              <a:t>liver most </a:t>
            </a:r>
            <a:r>
              <a:rPr lang="en-GB" dirty="0"/>
              <a:t>important organ for </a:t>
            </a:r>
            <a:r>
              <a:rPr lang="en-GB" dirty="0" smtClean="0"/>
              <a:t>whole-body </a:t>
            </a:r>
            <a:r>
              <a:rPr lang="en-GB" dirty="0"/>
              <a:t>metabolism and clearance of </a:t>
            </a:r>
            <a:r>
              <a:rPr lang="en-GB" dirty="0" smtClean="0"/>
              <a:t>galactose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Main enzymatic </a:t>
            </a:r>
            <a:r>
              <a:rPr lang="en-GB" dirty="0"/>
              <a:t>steps 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GB" sz="2600" b="1" dirty="0" err="1"/>
              <a:t>G</a:t>
            </a:r>
            <a:r>
              <a:rPr lang="en-GB" sz="2600" b="1" dirty="0" err="1" smtClean="0"/>
              <a:t>alactokinase</a:t>
            </a:r>
            <a:r>
              <a:rPr lang="en-GB" sz="2600" b="1" dirty="0" smtClean="0"/>
              <a:t> </a:t>
            </a:r>
            <a:r>
              <a:rPr lang="en-GB" sz="2600" b="1" dirty="0"/>
              <a:t>(</a:t>
            </a:r>
            <a:r>
              <a:rPr lang="en-GB" sz="2600" b="1" dirty="0" smtClean="0"/>
              <a:t>GALK) </a:t>
            </a:r>
            <a:r>
              <a:rPr lang="en-GB" sz="2600" dirty="0" smtClean="0"/>
              <a:t>phosphorylation </a:t>
            </a:r>
            <a:r>
              <a:rPr lang="en-GB" sz="2600" dirty="0"/>
              <a:t>of galactose (gal) to galactose 1-phosphate (gal1p) </a:t>
            </a:r>
            <a:r>
              <a:rPr lang="en-GB" sz="2600" dirty="0" smtClean="0"/>
              <a:t>catalysed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GB" sz="2600" b="1" dirty="0"/>
              <a:t>G</a:t>
            </a:r>
            <a:r>
              <a:rPr lang="en-GB" sz="2600" b="1" dirty="0" smtClean="0"/>
              <a:t>alactose-1-phosphate </a:t>
            </a:r>
            <a:r>
              <a:rPr lang="en-GB" sz="2600" b="1" dirty="0" err="1" smtClean="0"/>
              <a:t>uridyl</a:t>
            </a:r>
            <a:r>
              <a:rPr lang="en-GB" sz="2600" b="1" dirty="0"/>
              <a:t> transferase (</a:t>
            </a:r>
            <a:r>
              <a:rPr lang="en-GB" sz="2600" b="1" dirty="0" smtClean="0"/>
              <a:t>GALT)</a:t>
            </a:r>
            <a:br>
              <a:rPr lang="en-GB" sz="2600" b="1" dirty="0" smtClean="0"/>
            </a:br>
            <a:r>
              <a:rPr lang="en-GB" sz="2600" dirty="0" smtClean="0"/>
              <a:t>conversion </a:t>
            </a:r>
            <a:r>
              <a:rPr lang="en-GB" sz="2600" dirty="0"/>
              <a:t>of gal1p to UDP-galactose (</a:t>
            </a:r>
            <a:r>
              <a:rPr lang="en-GB" sz="2600" dirty="0" err="1"/>
              <a:t>udpgal</a:t>
            </a:r>
            <a:r>
              <a:rPr lang="en-GB" sz="2600" dirty="0" smtClean="0"/>
              <a:t>)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GB" sz="2600" b="1" dirty="0"/>
              <a:t>UDP-galactose 4´-epimerase (</a:t>
            </a:r>
            <a:r>
              <a:rPr lang="en-GB" sz="2600" b="1" dirty="0" smtClean="0"/>
              <a:t>GALE)</a:t>
            </a:r>
            <a:br>
              <a:rPr lang="en-GB" sz="2600" b="1" dirty="0" smtClean="0"/>
            </a:br>
            <a:r>
              <a:rPr lang="en-GB" sz="2600" dirty="0" smtClean="0"/>
              <a:t>interconversion </a:t>
            </a:r>
            <a:r>
              <a:rPr lang="en-GB" sz="2600" dirty="0"/>
              <a:t>of </a:t>
            </a:r>
            <a:r>
              <a:rPr lang="en-GB" sz="2600" dirty="0" err="1"/>
              <a:t>udpgal</a:t>
            </a:r>
            <a:r>
              <a:rPr lang="en-GB" sz="2600" dirty="0"/>
              <a:t> and UDP-glucose (</a:t>
            </a:r>
            <a:r>
              <a:rPr lang="en-GB" sz="2600" dirty="0" err="1" smtClean="0"/>
              <a:t>udpglc</a:t>
            </a:r>
            <a:r>
              <a:rPr lang="en-GB" sz="2600" dirty="0" smtClean="0"/>
              <a:t>)</a:t>
            </a:r>
          </a:p>
          <a:p>
            <a:pPr marL="457200" lvl="1" indent="0">
              <a:buNone/>
            </a:pPr>
            <a:endParaRPr lang="en-GB" sz="2600" dirty="0" smtClean="0"/>
          </a:p>
          <a:p>
            <a:pPr lvl="1"/>
            <a:r>
              <a:rPr lang="en-GB" sz="2600" dirty="0" smtClean="0"/>
              <a:t>Galactose can enter </a:t>
            </a:r>
            <a:r>
              <a:rPr lang="en-GB" sz="2600" dirty="0"/>
              <a:t>glycolysis as glucose-1 phosphate (glc1p</a:t>
            </a:r>
            <a:r>
              <a:rPr lang="en-GB" sz="2600" dirty="0" smtClean="0"/>
              <a:t>)</a:t>
            </a:r>
          </a:p>
          <a:p>
            <a:pPr lvl="1"/>
            <a:r>
              <a:rPr lang="en-GB" sz="2600" dirty="0" smtClean="0"/>
              <a:t>Galactose can be incorporated </a:t>
            </a:r>
            <a:r>
              <a:rPr lang="en-GB" sz="2600" dirty="0"/>
              <a:t>in glycoproteins and </a:t>
            </a:r>
            <a:r>
              <a:rPr lang="en-GB" sz="2600" dirty="0" smtClean="0"/>
              <a:t>glycolipids</a:t>
            </a:r>
            <a:r>
              <a:rPr lang="en-US" sz="2600" dirty="0" smtClean="0"/>
              <a:t> </a:t>
            </a:r>
            <a:r>
              <a:rPr lang="en-GB" sz="2600" dirty="0" smtClean="0"/>
              <a:t>as </a:t>
            </a:r>
            <a:r>
              <a:rPr lang="en-GB" sz="2600" dirty="0" err="1" smtClean="0"/>
              <a:t>udpgal</a:t>
            </a:r>
            <a:endParaRPr lang="en-US" sz="2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711" y="4648200"/>
            <a:ext cx="508294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204" y="990600"/>
            <a:ext cx="5534025" cy="3360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52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Galactosemias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>
            <a:normAutofit/>
          </a:bodyPr>
          <a:lstStyle/>
          <a:p>
            <a:r>
              <a:rPr lang="en-GB" sz="1800" dirty="0" smtClean="0"/>
              <a:t>caused </a:t>
            </a:r>
            <a:r>
              <a:rPr lang="en-GB" sz="1800" dirty="0"/>
              <a:t>by </a:t>
            </a:r>
            <a:r>
              <a:rPr lang="en-GB" sz="1800" b="1" dirty="0"/>
              <a:t>deficiencies in either </a:t>
            </a:r>
            <a:r>
              <a:rPr lang="en-GB" sz="1800" b="1" dirty="0" smtClean="0"/>
              <a:t>GALK, GALT or GALE</a:t>
            </a:r>
          </a:p>
          <a:p>
            <a:r>
              <a:rPr lang="en-GB" sz="1800" dirty="0"/>
              <a:t>untreated as well as treated patients with galactosemia show accumulation and/or depletion of specific metabolites, and often abnormalities of </a:t>
            </a:r>
            <a:r>
              <a:rPr lang="en-GB" sz="1800" dirty="0" smtClean="0"/>
              <a:t>glycosylation</a:t>
            </a:r>
          </a:p>
          <a:p>
            <a:pPr marL="0" indent="0">
              <a:buNone/>
            </a:pPr>
            <a:r>
              <a:rPr lang="en-GB" sz="1800" b="1" dirty="0" smtClean="0"/>
              <a:t>implementation</a:t>
            </a:r>
            <a:r>
              <a:rPr lang="en-GB" sz="1800" dirty="0" smtClean="0"/>
              <a:t> </a:t>
            </a:r>
          </a:p>
          <a:p>
            <a:r>
              <a:rPr lang="en-GB" sz="1800" dirty="0" smtClean="0"/>
              <a:t>via measured alterations in kinetic properties in human protein mutations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295400"/>
            <a:ext cx="476868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9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9" name="Picture 9" descr="http://www.baileybio.com/plogger/images/anatomy___physiology/12._powerpoint_-_digestive_system/liver_struc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6410"/>
            <a:ext cx="4386583" cy="564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Liver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0443" y="1295400"/>
            <a:ext cx="3657600" cy="388620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liver structured </a:t>
            </a:r>
            <a:r>
              <a:rPr lang="en-US" sz="1600" dirty="0"/>
              <a:t>in </a:t>
            </a:r>
            <a:r>
              <a:rPr lang="en-US" sz="1600" dirty="0" smtClean="0"/>
              <a:t>parallel subunits (</a:t>
            </a:r>
            <a:r>
              <a:rPr lang="en-US" sz="1600" b="1" dirty="0" smtClean="0"/>
              <a:t>liver</a:t>
            </a:r>
            <a:r>
              <a:rPr lang="en-US" sz="1600" dirty="0" smtClean="0"/>
              <a:t> </a:t>
            </a:r>
            <a:r>
              <a:rPr lang="en-US" sz="1600" b="1" dirty="0" smtClean="0"/>
              <a:t>lobule</a:t>
            </a:r>
            <a:r>
              <a:rPr lang="en-US" sz="1600" dirty="0" smtClean="0"/>
              <a:t>)</a:t>
            </a:r>
            <a:endParaRPr lang="de-DE" sz="1600" dirty="0" smtClean="0"/>
          </a:p>
          <a:p>
            <a:r>
              <a:rPr lang="de-DE" sz="1600" dirty="0" smtClean="0"/>
              <a:t>liver lobulus consists of </a:t>
            </a:r>
            <a:r>
              <a:rPr lang="de-DE" sz="1600" b="1" dirty="0" smtClean="0"/>
              <a:t>network of sinusoids</a:t>
            </a:r>
            <a:r>
              <a:rPr lang="de-DE" sz="1600" dirty="0" smtClean="0"/>
              <a:t> connecting hepatic artery and portal vein with the </a:t>
            </a:r>
            <a:r>
              <a:rPr lang="de-DE" sz="1600" b="1" dirty="0" smtClean="0"/>
              <a:t>central vene (periportal </a:t>
            </a:r>
            <a:r>
              <a:rPr lang="de-DE" sz="1600" dirty="0" smtClean="0"/>
              <a:t>→</a:t>
            </a:r>
            <a:r>
              <a:rPr lang="de-DE" sz="1600" b="1" dirty="0" smtClean="0"/>
              <a:t> perivenous)</a:t>
            </a:r>
          </a:p>
          <a:p>
            <a:pPr marL="0" indent="0">
              <a:buNone/>
            </a:pPr>
            <a:endParaRPr lang="de-DE" b="1" dirty="0" smtClean="0"/>
          </a:p>
          <a:p>
            <a:endParaRPr lang="de-DE" dirty="0"/>
          </a:p>
          <a:p>
            <a:pPr marL="457200" lvl="1" indent="0">
              <a:buNone/>
            </a:pPr>
            <a:endParaRPr lang="de-DE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024385" y="1164771"/>
            <a:ext cx="64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Liver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67909" y="3886200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Lobulus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122" y="3238500"/>
            <a:ext cx="35433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5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de-DE" dirty="0" smtClean="0"/>
              <a:t>Hepatocyte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791" y="1195397"/>
            <a:ext cx="4343400" cy="3048000"/>
          </a:xfrm>
        </p:spPr>
        <p:txBody>
          <a:bodyPr/>
          <a:lstStyle/>
          <a:p>
            <a:r>
              <a:rPr lang="de-DE" dirty="0" smtClean="0"/>
              <a:t>Reproduces</a:t>
            </a:r>
          </a:p>
          <a:p>
            <a:pPr lvl="1"/>
            <a:r>
              <a:rPr lang="de-DE" dirty="0" smtClean="0"/>
              <a:t>metabolic concentrations normal state</a:t>
            </a:r>
          </a:p>
          <a:p>
            <a:pPr lvl="1"/>
            <a:r>
              <a:rPr lang="de-DE" dirty="0" smtClean="0"/>
              <a:t>altered metabolite levels during galactose challenge</a:t>
            </a:r>
          </a:p>
          <a:p>
            <a:pPr lvl="1"/>
            <a:r>
              <a:rPr lang="de-DE" dirty="0" smtClean="0"/>
              <a:t>saturation of clearance capacity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581400"/>
            <a:ext cx="4904582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95397"/>
            <a:ext cx="4122803" cy="429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006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67543"/>
            <a:ext cx="4069984" cy="434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094" y="76200"/>
            <a:ext cx="8610600" cy="1143000"/>
          </a:xfrm>
        </p:spPr>
        <p:txBody>
          <a:bodyPr/>
          <a:lstStyle/>
          <a:p>
            <a:pPr algn="l"/>
            <a:r>
              <a:rPr lang="de-DE" dirty="0" smtClean="0"/>
              <a:t>Galactosemia (</a:t>
            </a:r>
            <a:r>
              <a:rPr lang="de-DE" dirty="0" smtClean="0">
                <a:solidFill>
                  <a:srgbClr val="FF0000"/>
                </a:solidFill>
              </a:rPr>
              <a:t>GALK</a:t>
            </a:r>
            <a:r>
              <a:rPr lang="de-DE" dirty="0"/>
              <a:t>,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0070C0"/>
                </a:solidFill>
              </a:rPr>
              <a:t>GALT</a:t>
            </a:r>
            <a:r>
              <a:rPr lang="de-DE" dirty="0" smtClean="0"/>
              <a:t>, </a:t>
            </a:r>
            <a:r>
              <a:rPr lang="de-DE" dirty="0" smtClean="0">
                <a:solidFill>
                  <a:schemeClr val="accent3">
                    <a:lumMod val="75000"/>
                  </a:schemeClr>
                </a:solidFill>
              </a:rPr>
              <a:t>GALE</a:t>
            </a:r>
            <a:r>
              <a:rPr lang="de-DE" dirty="0" smtClean="0"/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124200" y="4892776"/>
            <a:ext cx="6477000" cy="3048000"/>
          </a:xfrm>
        </p:spPr>
        <p:txBody>
          <a:bodyPr/>
          <a:lstStyle/>
          <a:p>
            <a:pPr lvl="1"/>
            <a:r>
              <a:rPr lang="de-DE" dirty="0" smtClean="0"/>
              <a:t>marked alterations in metabolite levels</a:t>
            </a:r>
          </a:p>
          <a:p>
            <a:pPr lvl="1"/>
            <a:r>
              <a:rPr lang="de-DE" dirty="0" smtClean="0"/>
              <a:t>galactitol accumulation</a:t>
            </a:r>
          </a:p>
          <a:p>
            <a:pPr lvl="1"/>
            <a:r>
              <a:rPr lang="de-DE" dirty="0" smtClean="0"/>
              <a:t>shift of udpglc/udpgal level</a:t>
            </a:r>
          </a:p>
          <a:p>
            <a:pPr lvl="1"/>
            <a:r>
              <a:rPr lang="de-DE" dirty="0" smtClean="0"/>
              <a:t>reduced galactose clearance</a:t>
            </a:r>
          </a:p>
          <a:p>
            <a:pPr lvl="1"/>
            <a:r>
              <a:rPr lang="de-DE" dirty="0" smtClean="0"/>
              <a:t>energetically challenged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585459"/>
            <a:ext cx="4094980" cy="32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470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184" y="1981201"/>
            <a:ext cx="368193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 descr="http://www.meddean.luc.edu/lumen/MedEd/orfpath/images/fig02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33600"/>
            <a:ext cx="4399702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9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Sinusoid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3657600" cy="3522021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/>
              <a:t>principal vessels for exchange between blood and hepatocytes</a:t>
            </a:r>
          </a:p>
          <a:p>
            <a:r>
              <a:rPr lang="de-DE" dirty="0" smtClean="0"/>
              <a:t>~ 6-8µm diameter</a:t>
            </a:r>
          </a:p>
          <a:p>
            <a:r>
              <a:rPr lang="en-US" dirty="0" err="1" smtClean="0"/>
              <a:t>periportal</a:t>
            </a:r>
            <a:r>
              <a:rPr lang="en-US" dirty="0" smtClean="0"/>
              <a:t> sinusoids are </a:t>
            </a:r>
            <a:r>
              <a:rPr lang="en-US" dirty="0"/>
              <a:t>narrower and more tortuous than the wider and straighter central </a:t>
            </a:r>
            <a:r>
              <a:rPr lang="en-US" dirty="0" smtClean="0"/>
              <a:t>ones</a:t>
            </a:r>
            <a:endParaRPr lang="de-DE" dirty="0" smtClean="0"/>
          </a:p>
          <a:p>
            <a:r>
              <a:rPr lang="de-DE" dirty="0" smtClean="0"/>
              <a:t>Sinusoid network is heterogeneous</a:t>
            </a:r>
            <a:endParaRPr lang="de-DE" dirty="0"/>
          </a:p>
          <a:p>
            <a:pPr lvl="1"/>
            <a:r>
              <a:rPr lang="de-DE" b="1" dirty="0"/>
              <a:t>near portal vene</a:t>
            </a:r>
            <a:r>
              <a:rPr lang="de-DE" dirty="0"/>
              <a:t> </a:t>
            </a:r>
            <a:r>
              <a:rPr lang="de-DE" dirty="0" smtClean="0"/>
              <a:t>arranged as </a:t>
            </a:r>
            <a:r>
              <a:rPr lang="de-DE" b="1" dirty="0"/>
              <a:t>interconnecting polygonal networks</a:t>
            </a:r>
          </a:p>
          <a:p>
            <a:pPr lvl="1"/>
            <a:r>
              <a:rPr lang="de-DE" dirty="0"/>
              <a:t>farther away from </a:t>
            </a:r>
            <a:r>
              <a:rPr lang="de-DE" dirty="0" smtClean="0"/>
              <a:t>portal </a:t>
            </a:r>
            <a:r>
              <a:rPr lang="de-DE" dirty="0"/>
              <a:t>vein </a:t>
            </a:r>
            <a:r>
              <a:rPr lang="de-DE" dirty="0" smtClean="0"/>
              <a:t>organized as </a:t>
            </a:r>
            <a:r>
              <a:rPr lang="de-DE" b="1" dirty="0"/>
              <a:t>parallel vessels terminating in the central vein</a:t>
            </a:r>
          </a:p>
          <a:p>
            <a:pPr lvl="1"/>
            <a:r>
              <a:rPr lang="de-DE" dirty="0"/>
              <a:t>short </a:t>
            </a:r>
            <a:r>
              <a:rPr lang="de-DE" b="1" dirty="0"/>
              <a:t>intersinusoidal sinusoids</a:t>
            </a:r>
            <a:r>
              <a:rPr lang="de-DE" dirty="0"/>
              <a:t> connect adjacent parallel sinusoids</a:t>
            </a:r>
          </a:p>
          <a:p>
            <a:endParaRPr lang="de-DE" dirty="0" smtClean="0"/>
          </a:p>
          <a:p>
            <a:endParaRPr lang="en-US" dirty="0"/>
          </a:p>
        </p:txBody>
      </p:sp>
      <p:pic>
        <p:nvPicPr>
          <p:cNvPr id="2050" name="Picture 2" descr="http://www.easloffice.eu/jhep/contest/website/sent_images/20120223-2c45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276349"/>
            <a:ext cx="42862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48200" y="627648"/>
            <a:ext cx="42731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Scanning electron micrograph showing fenestrated sinusoids and hepatocytes </a:t>
            </a:r>
            <a:r>
              <a:rPr lang="en-US" sz="1200" dirty="0" smtClean="0"/>
              <a:t>in </a:t>
            </a:r>
            <a:r>
              <a:rPr lang="en-US" sz="1200" dirty="0"/>
              <a:t>a mouse liver</a:t>
            </a:r>
            <a:r>
              <a:rPr lang="en-US" sz="1200" dirty="0" smtClean="0"/>
              <a:t>.</a:t>
            </a:r>
          </a:p>
          <a:p>
            <a:r>
              <a:rPr lang="en-US" sz="1200" dirty="0">
                <a:hlinkClick r:id="rId3"/>
              </a:rPr>
              <a:t>http://www.easloffice.eu/jhep/contest/website/see_photos.html</a:t>
            </a:r>
            <a:endParaRPr lang="en-US" sz="1200" dirty="0"/>
          </a:p>
          <a:p>
            <a:endParaRPr lang="en-US" sz="1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3124200" y="6019800"/>
            <a:ext cx="5943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Scanning electron microscope observations on the structure of portal veins, sinusoids and central veins in rat </a:t>
            </a:r>
            <a:r>
              <a:rPr lang="en-US" sz="1000" b="1" dirty="0" smtClean="0"/>
              <a:t>liver.</a:t>
            </a:r>
            <a:r>
              <a:rPr lang="en-US" sz="1000" dirty="0" smtClean="0"/>
              <a:t> </a:t>
            </a:r>
            <a:r>
              <a:rPr lang="en-US" sz="1000" dirty="0" err="1" smtClean="0"/>
              <a:t>Wisse</a:t>
            </a:r>
            <a:r>
              <a:rPr lang="en-US" sz="1000" dirty="0"/>
              <a:t>, E.; De </a:t>
            </a:r>
            <a:r>
              <a:rPr lang="en-US" sz="1000" dirty="0" err="1"/>
              <a:t>Zanger</a:t>
            </a:r>
            <a:r>
              <a:rPr lang="en-US" sz="1000" dirty="0"/>
              <a:t>, R. B.; Jacobs, R. &amp; </a:t>
            </a:r>
            <a:r>
              <a:rPr lang="en-US" sz="1000" dirty="0" err="1"/>
              <a:t>McCuskey</a:t>
            </a:r>
            <a:r>
              <a:rPr lang="en-US" sz="1000" dirty="0"/>
              <a:t>, R. S.; </a:t>
            </a:r>
            <a:r>
              <a:rPr lang="en-US" sz="1000" i="1" dirty="0"/>
              <a:t>Scan Electron </a:t>
            </a:r>
            <a:r>
              <a:rPr lang="en-US" sz="1000" i="1" dirty="0" err="1"/>
              <a:t>Microsc</a:t>
            </a:r>
            <a:r>
              <a:rPr lang="en-US" sz="1000" i="1" dirty="0"/>
              <a:t>, </a:t>
            </a:r>
            <a:r>
              <a:rPr lang="en-US" sz="1000" b="1" dirty="0"/>
              <a:t>1983</a:t>
            </a:r>
            <a:r>
              <a:rPr lang="en-US" sz="1000" dirty="0"/>
              <a:t>, 1441-1452 </a:t>
            </a:r>
          </a:p>
          <a:p>
            <a:r>
              <a:rPr lang="en-US" sz="1000" b="1" dirty="0" smtClean="0"/>
              <a:t>The </a:t>
            </a:r>
            <a:r>
              <a:rPr lang="en-US" sz="1000" b="1" dirty="0"/>
              <a:t>liver sieve: considerations concerning the structure and function of endothelial fenestrae, the sinusoidal wall and the space of </a:t>
            </a:r>
            <a:r>
              <a:rPr lang="en-US" sz="1000" b="1" dirty="0" err="1"/>
              <a:t>Disse</a:t>
            </a:r>
            <a:r>
              <a:rPr lang="en-US" sz="1000" b="1" dirty="0"/>
              <a:t>. </a:t>
            </a:r>
            <a:r>
              <a:rPr lang="en-US" sz="1000" dirty="0" err="1"/>
              <a:t>Wisse</a:t>
            </a:r>
            <a:r>
              <a:rPr lang="en-US" sz="1000" dirty="0"/>
              <a:t>, E.; De </a:t>
            </a:r>
            <a:r>
              <a:rPr lang="en-US" sz="1000" dirty="0" err="1"/>
              <a:t>Zanger</a:t>
            </a:r>
            <a:r>
              <a:rPr lang="en-US" sz="1000" dirty="0"/>
              <a:t>, R. B.; </a:t>
            </a:r>
            <a:r>
              <a:rPr lang="en-US" sz="1000" dirty="0" err="1"/>
              <a:t>Charels</a:t>
            </a:r>
            <a:r>
              <a:rPr lang="en-US" sz="1000" dirty="0"/>
              <a:t>, K.; Van Der </a:t>
            </a:r>
            <a:r>
              <a:rPr lang="en-US" sz="1000" dirty="0" err="1"/>
              <a:t>Smissen</a:t>
            </a:r>
            <a:r>
              <a:rPr lang="en-US" sz="1000" dirty="0"/>
              <a:t>, P. &amp; </a:t>
            </a:r>
            <a:r>
              <a:rPr lang="en-US" sz="1000" dirty="0" err="1"/>
              <a:t>McCuskey</a:t>
            </a:r>
            <a:r>
              <a:rPr lang="en-US" sz="1000" dirty="0"/>
              <a:t>, R. S. </a:t>
            </a:r>
            <a:r>
              <a:rPr lang="en-US" sz="1000" i="1" dirty="0" err="1"/>
              <a:t>Hepatology</a:t>
            </a:r>
            <a:r>
              <a:rPr lang="en-US" sz="1000" i="1" dirty="0"/>
              <a:t>, </a:t>
            </a:r>
            <a:r>
              <a:rPr lang="en-US" sz="1000" b="1" dirty="0"/>
              <a:t>1985</a:t>
            </a:r>
            <a:r>
              <a:rPr lang="en-US" sz="1000" i="1" dirty="0"/>
              <a:t>, 5</a:t>
            </a:r>
            <a:r>
              <a:rPr lang="en-US" sz="1000" dirty="0"/>
              <a:t>, </a:t>
            </a:r>
            <a:r>
              <a:rPr lang="en-US" sz="1000" dirty="0" smtClean="0"/>
              <a:t>683-692</a:t>
            </a:r>
            <a:endParaRPr lang="en-US" sz="10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24400"/>
            <a:ext cx="7392085" cy="1202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Endothelial Fenestrae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304" y="1371600"/>
            <a:ext cx="3824844" cy="5638800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/>
              <a:t>liver sinusoids unique capillaries</a:t>
            </a:r>
          </a:p>
          <a:p>
            <a:pPr lvl="1"/>
            <a:r>
              <a:rPr lang="de-DE" b="1" dirty="0"/>
              <a:t>open pores (fenestrae)</a:t>
            </a:r>
            <a:r>
              <a:rPr lang="de-DE" dirty="0"/>
              <a:t> in s</a:t>
            </a:r>
            <a:r>
              <a:rPr lang="de-DE" dirty="0" smtClean="0"/>
              <a:t>inusoidal </a:t>
            </a:r>
            <a:r>
              <a:rPr lang="de-DE" dirty="0"/>
              <a:t>wall </a:t>
            </a:r>
            <a:endParaRPr lang="de-DE" b="1" dirty="0" smtClean="0"/>
          </a:p>
          <a:p>
            <a:pPr lvl="1"/>
            <a:r>
              <a:rPr lang="de-DE" b="1" dirty="0" smtClean="0"/>
              <a:t>lack basal membrane </a:t>
            </a:r>
            <a:r>
              <a:rPr lang="de-DE" dirty="0" smtClean="0"/>
              <a:t>underneath endothelium</a:t>
            </a:r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fenestrae act as sieving barrier between blood and heptocytes</a:t>
            </a:r>
          </a:p>
          <a:p>
            <a:pPr lvl="1"/>
            <a:r>
              <a:rPr lang="de-DE" dirty="0" smtClean="0"/>
              <a:t>morphological &amp; physiological evidance that fenestrae act as a </a:t>
            </a:r>
            <a:r>
              <a:rPr lang="de-DE" b="1" dirty="0" smtClean="0"/>
              <a:t>dynamic filter</a:t>
            </a:r>
          </a:p>
          <a:p>
            <a:pPr lvl="1"/>
            <a:r>
              <a:rPr lang="de-DE" dirty="0"/>
              <a:t>important role in lipid </a:t>
            </a:r>
            <a:r>
              <a:rPr lang="de-DE" dirty="0" smtClean="0"/>
              <a:t>metabolism (namely </a:t>
            </a:r>
            <a:r>
              <a:rPr lang="de-DE" b="1" dirty="0"/>
              <a:t>chylomycrons</a:t>
            </a:r>
            <a:r>
              <a:rPr lang="de-DE" dirty="0" smtClean="0"/>
              <a:t>)</a:t>
            </a:r>
          </a:p>
          <a:p>
            <a:pPr marL="457200" lvl="1" indent="0">
              <a:buNone/>
            </a:pPr>
            <a:endParaRPr lang="en-US" b="1" dirty="0"/>
          </a:p>
          <a:p>
            <a:r>
              <a:rPr lang="de-DE" dirty="0" smtClean="0"/>
              <a:t>Liver </a:t>
            </a:r>
            <a:r>
              <a:rPr lang="de-DE" dirty="0"/>
              <a:t>sinusoidal endothelial cells (</a:t>
            </a:r>
            <a:r>
              <a:rPr lang="de-DE" b="1" dirty="0"/>
              <a:t>LSEC</a:t>
            </a:r>
            <a:r>
              <a:rPr lang="de-DE" dirty="0"/>
              <a:t>) constitute sinusoidal wall</a:t>
            </a:r>
          </a:p>
          <a:p>
            <a:pPr lvl="1"/>
            <a:r>
              <a:rPr lang="de-DE" dirty="0" smtClean="0"/>
              <a:t>numerous </a:t>
            </a:r>
            <a:r>
              <a:rPr lang="de-DE" dirty="0"/>
              <a:t>endocytotic vesicles </a:t>
            </a:r>
            <a:endParaRPr lang="de-DE" dirty="0" smtClean="0"/>
          </a:p>
          <a:p>
            <a:pPr lvl="1"/>
            <a:r>
              <a:rPr lang="de-DE" dirty="0" smtClean="0"/>
              <a:t>effective </a:t>
            </a:r>
            <a:r>
              <a:rPr lang="de-DE" dirty="0"/>
              <a:t>uptake of a wide variety of substances  from </a:t>
            </a:r>
            <a:r>
              <a:rPr lang="de-DE" dirty="0" smtClean="0"/>
              <a:t>blood </a:t>
            </a:r>
            <a:r>
              <a:rPr lang="de-DE" dirty="0"/>
              <a:t>via receptor-mediated  endocytosis  (Braet, 2004)</a:t>
            </a:r>
          </a:p>
          <a:p>
            <a:pPr lvl="1"/>
            <a:r>
              <a:rPr lang="de-DE" dirty="0"/>
              <a:t>transcytosis transport across  the endothelium to surrounding tissue</a:t>
            </a:r>
          </a:p>
          <a:p>
            <a:pPr lvl="1"/>
            <a:r>
              <a:rPr lang="de-DE" dirty="0" smtClean="0"/>
              <a:t>scavenger </a:t>
            </a:r>
            <a:r>
              <a:rPr lang="de-DE" dirty="0"/>
              <a:t>system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9" y="1447800"/>
            <a:ext cx="4597037" cy="334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46963" y="5610761"/>
            <a:ext cx="45970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Contribution </a:t>
            </a:r>
            <a:r>
              <a:rPr lang="en-US" sz="1000" b="1" dirty="0"/>
              <a:t>of high-resolution correlative imaging techniques in the study of the liver sieve in </a:t>
            </a:r>
            <a:r>
              <a:rPr lang="en-US" sz="1000" b="1" dirty="0" smtClean="0"/>
              <a:t>three-dimensions. </a:t>
            </a:r>
            <a:r>
              <a:rPr lang="en-US" sz="1000" dirty="0" err="1" smtClean="0"/>
              <a:t>Braet</a:t>
            </a:r>
            <a:r>
              <a:rPr lang="en-US" sz="1000" dirty="0"/>
              <a:t>, F. et al; </a:t>
            </a:r>
            <a:r>
              <a:rPr lang="en-US" sz="1000" i="1" dirty="0" err="1" smtClean="0"/>
              <a:t>Microsc</a:t>
            </a:r>
            <a:r>
              <a:rPr lang="en-US" sz="1000" i="1" dirty="0" smtClean="0"/>
              <a:t> </a:t>
            </a:r>
            <a:r>
              <a:rPr lang="en-US" sz="1000" i="1" dirty="0"/>
              <a:t>Res Tech, </a:t>
            </a:r>
            <a:r>
              <a:rPr lang="en-US" sz="1000" b="1" dirty="0" smtClean="0"/>
              <a:t>2007</a:t>
            </a:r>
            <a:r>
              <a:rPr lang="en-US" sz="1000" i="1" dirty="0"/>
              <a:t>, 70</a:t>
            </a:r>
            <a:r>
              <a:rPr lang="en-US" sz="1000" dirty="0"/>
              <a:t>, </a:t>
            </a:r>
            <a:r>
              <a:rPr lang="en-US" sz="1000" dirty="0" smtClean="0"/>
              <a:t>230-242</a:t>
            </a:r>
          </a:p>
          <a:p>
            <a:r>
              <a:rPr lang="en-US" sz="1000" b="1" dirty="0" smtClean="0"/>
              <a:t>Structural </a:t>
            </a:r>
            <a:r>
              <a:rPr lang="en-US" sz="1000" b="1" dirty="0"/>
              <a:t>and functional aspects of liver sinusoidal endothelial cell fenestrae: a </a:t>
            </a:r>
            <a:r>
              <a:rPr lang="en-US" sz="1000" b="1" dirty="0" smtClean="0"/>
              <a:t>review. </a:t>
            </a:r>
            <a:r>
              <a:rPr lang="en-US" sz="1000" i="1" dirty="0" smtClean="0"/>
              <a:t>Comp </a:t>
            </a:r>
            <a:r>
              <a:rPr lang="en-US" sz="1000" i="1" dirty="0" err="1"/>
              <a:t>Hepatol</a:t>
            </a:r>
            <a:r>
              <a:rPr lang="en-US" sz="1000" i="1" dirty="0" smtClean="0"/>
              <a:t>, </a:t>
            </a:r>
            <a:r>
              <a:rPr lang="en-US" sz="1000" dirty="0" err="1"/>
              <a:t>Braet</a:t>
            </a:r>
            <a:r>
              <a:rPr lang="en-US" sz="1000" dirty="0"/>
              <a:t>, F. &amp; </a:t>
            </a:r>
            <a:r>
              <a:rPr lang="en-US" sz="1000" dirty="0" err="1"/>
              <a:t>Wisse</a:t>
            </a:r>
            <a:r>
              <a:rPr lang="en-US" sz="1000" dirty="0"/>
              <a:t>, E.</a:t>
            </a:r>
            <a:r>
              <a:rPr lang="en-US" sz="1000" i="1" dirty="0" smtClean="0"/>
              <a:t>, </a:t>
            </a:r>
            <a:r>
              <a:rPr lang="en-US" sz="1000" b="1" dirty="0"/>
              <a:t>2002</a:t>
            </a:r>
            <a:r>
              <a:rPr lang="en-US" sz="1000" i="1" dirty="0"/>
              <a:t>, 1</a:t>
            </a:r>
            <a:r>
              <a:rPr lang="en-US" sz="1000" dirty="0"/>
              <a:t>, </a:t>
            </a:r>
            <a:r>
              <a:rPr lang="en-US" sz="1000" dirty="0" smtClean="0"/>
              <a:t>1</a:t>
            </a:r>
          </a:p>
          <a:p>
            <a:r>
              <a:rPr lang="en-US" sz="1000" b="1" dirty="0" smtClean="0"/>
              <a:t>The </a:t>
            </a:r>
            <a:r>
              <a:rPr lang="en-US" sz="1000" b="1" dirty="0"/>
              <a:t>liver sieve: considerations concerning the structure and function of endothelial fenestrae, the sinusoidal wall and the space of </a:t>
            </a:r>
            <a:r>
              <a:rPr lang="en-US" sz="1000" b="1" dirty="0" err="1" smtClean="0"/>
              <a:t>Disse</a:t>
            </a:r>
            <a:r>
              <a:rPr lang="en-US" sz="1000" b="1" dirty="0" smtClean="0"/>
              <a:t>. </a:t>
            </a:r>
            <a:r>
              <a:rPr lang="en-US" sz="1000" dirty="0" err="1" smtClean="0"/>
              <a:t>Wisse</a:t>
            </a:r>
            <a:r>
              <a:rPr lang="en-US" sz="1000" dirty="0"/>
              <a:t>, E.; De </a:t>
            </a:r>
            <a:r>
              <a:rPr lang="en-US" sz="1000" dirty="0" err="1"/>
              <a:t>Zanger</a:t>
            </a:r>
            <a:r>
              <a:rPr lang="en-US" sz="1000" dirty="0"/>
              <a:t>, R. B.; </a:t>
            </a:r>
            <a:r>
              <a:rPr lang="en-US" sz="1000" dirty="0" err="1"/>
              <a:t>Charels</a:t>
            </a:r>
            <a:r>
              <a:rPr lang="en-US" sz="1000" dirty="0"/>
              <a:t>, K.; Van Der </a:t>
            </a:r>
            <a:r>
              <a:rPr lang="en-US" sz="1000" dirty="0" err="1"/>
              <a:t>Smissen</a:t>
            </a:r>
            <a:r>
              <a:rPr lang="en-US" sz="1000" dirty="0"/>
              <a:t>, P. &amp; </a:t>
            </a:r>
            <a:r>
              <a:rPr lang="en-US" sz="1000" dirty="0" err="1"/>
              <a:t>McCuskey</a:t>
            </a:r>
            <a:r>
              <a:rPr lang="en-US" sz="1000" dirty="0"/>
              <a:t>, R. S. </a:t>
            </a:r>
            <a:r>
              <a:rPr lang="en-US" sz="1000" i="1" dirty="0" err="1" smtClean="0"/>
              <a:t>Hepatology</a:t>
            </a:r>
            <a:r>
              <a:rPr lang="en-US" sz="1000" i="1" dirty="0"/>
              <a:t>, </a:t>
            </a:r>
            <a:r>
              <a:rPr lang="en-US" sz="1000" b="1" dirty="0"/>
              <a:t>1985</a:t>
            </a:r>
            <a:r>
              <a:rPr lang="en-US" sz="1000" i="1" dirty="0"/>
              <a:t>, 5</a:t>
            </a:r>
            <a:r>
              <a:rPr lang="en-US" sz="1000" dirty="0"/>
              <a:t>, </a:t>
            </a:r>
            <a:r>
              <a:rPr lang="en-US" sz="1000" dirty="0" smtClean="0"/>
              <a:t>683-692</a:t>
            </a:r>
            <a:r>
              <a:rPr lang="en-US" sz="1000" dirty="0"/>
              <a:t/>
            </a:r>
            <a:br>
              <a:rPr lang="en-US" sz="1000" dirty="0"/>
            </a:b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9739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Fenestrae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00648" y="835784"/>
            <a:ext cx="3714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Scanning electron micrograph of hepatocyte microvilli protruding through the sinusoidal </a:t>
            </a:r>
            <a:r>
              <a:rPr lang="en-US" sz="1200" dirty="0" smtClean="0"/>
              <a:t> endothelial </a:t>
            </a:r>
            <a:r>
              <a:rPr lang="en-US" sz="1200" dirty="0"/>
              <a:t>cell fenestrations.</a:t>
            </a:r>
          </a:p>
        </p:txBody>
      </p:sp>
      <p:pic>
        <p:nvPicPr>
          <p:cNvPr id="5" name="Picture 4" descr="http://www.easloffice.eu/jhep/contest/website/sent_images/20120228-7cd8_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21908" y="1072730"/>
            <a:ext cx="2872230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28880"/>
            <a:ext cx="4648200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diameter ~</a:t>
            </a:r>
            <a:r>
              <a:rPr lang="de-DE" sz="1800" b="1" dirty="0" smtClean="0"/>
              <a:t>50-200nm</a:t>
            </a:r>
          </a:p>
          <a:p>
            <a:r>
              <a:rPr lang="de-DE" sz="1800" dirty="0"/>
              <a:t>ultrastructure same across species</a:t>
            </a:r>
          </a:p>
          <a:p>
            <a:pPr lvl="1"/>
            <a:r>
              <a:rPr lang="de-DE" sz="1200" dirty="0" smtClean="0"/>
              <a:t>groups </a:t>
            </a:r>
            <a:r>
              <a:rPr lang="de-DE" sz="1200" dirty="0"/>
              <a:t>of fenestrae </a:t>
            </a:r>
            <a:r>
              <a:rPr lang="de-DE" sz="1200" dirty="0" smtClean="0"/>
              <a:t>arranged </a:t>
            </a:r>
            <a:r>
              <a:rPr lang="de-DE" sz="1200" dirty="0"/>
              <a:t>in so called </a:t>
            </a:r>
            <a:r>
              <a:rPr lang="de-DE" sz="1200" b="1" dirty="0"/>
              <a:t>sieve </a:t>
            </a:r>
            <a:r>
              <a:rPr lang="de-DE" sz="1200" b="1" dirty="0" smtClean="0"/>
              <a:t>plates</a:t>
            </a:r>
          </a:p>
          <a:p>
            <a:r>
              <a:rPr lang="de-DE" sz="1800" dirty="0" smtClean="0"/>
              <a:t>differences periportal &amp; perivenious</a:t>
            </a:r>
          </a:p>
          <a:p>
            <a:pPr lvl="1"/>
            <a:r>
              <a:rPr lang="de-DE" sz="1200" dirty="0" smtClean="0"/>
              <a:t>diameter decreases  (110.7 to 104.8nm)</a:t>
            </a:r>
          </a:p>
          <a:p>
            <a:pPr lvl="1"/>
            <a:r>
              <a:rPr lang="de-DE" sz="1200" dirty="0" smtClean="0"/>
              <a:t>frequency </a:t>
            </a:r>
            <a:r>
              <a:rPr lang="de-DE" sz="1200" dirty="0"/>
              <a:t>increases (</a:t>
            </a:r>
            <a:r>
              <a:rPr lang="de-DE" sz="1200" dirty="0" smtClean="0"/>
              <a:t>9 </a:t>
            </a:r>
            <a:r>
              <a:rPr lang="de-DE" sz="1200" dirty="0"/>
              <a:t>to 13 per </a:t>
            </a:r>
            <a:r>
              <a:rPr lang="de-DE" sz="1200" dirty="0" smtClean="0"/>
              <a:t>µm</a:t>
            </a:r>
            <a:r>
              <a:rPr lang="de-DE" sz="1200" baseline="30000" dirty="0" smtClean="0"/>
              <a:t>2</a:t>
            </a:r>
            <a:r>
              <a:rPr lang="de-DE" sz="1200" dirty="0" smtClean="0"/>
              <a:t>)</a:t>
            </a:r>
          </a:p>
          <a:p>
            <a:pPr lvl="1"/>
            <a:r>
              <a:rPr lang="de-DE" sz="1200" dirty="0" smtClean="0"/>
              <a:t>increased porosity </a:t>
            </a:r>
            <a:r>
              <a:rPr lang="de-DE" sz="1200" dirty="0"/>
              <a:t>from pp to pv from 6 to 8</a:t>
            </a:r>
            <a:r>
              <a:rPr lang="de-DE" sz="1200" dirty="0" smtClean="0"/>
              <a:t>%</a:t>
            </a:r>
          </a:p>
          <a:p>
            <a:pPr indent="-285750"/>
            <a:r>
              <a:rPr lang="de-DE" sz="1800" dirty="0" smtClean="0"/>
              <a:t>number and diameter may vary between individuals &amp; within single indiviuum under various physiological and pharmacological circumstances</a:t>
            </a:r>
            <a:endParaRPr lang="de-DE" sz="18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648200"/>
            <a:ext cx="7042993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736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Space of Dissé</a:t>
            </a:r>
            <a:endParaRPr lang="en-US" dirty="0"/>
          </a:p>
        </p:txBody>
      </p:sp>
      <p:pic>
        <p:nvPicPr>
          <p:cNvPr id="1028" name="Picture 4" descr="http://www.easloffice.eu/jhep/contest/website/sent_images/20120228-7cd8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00834" y="1149300"/>
            <a:ext cx="2964533" cy="383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16856" y="6228700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1" dirty="0"/>
              <a:t>The fine structure of rat liver sinusoids, space of </a:t>
            </a:r>
            <a:r>
              <a:rPr lang="en-US" sz="1000" b="1" dirty="0" err="1"/>
              <a:t>Dissé</a:t>
            </a:r>
            <a:r>
              <a:rPr lang="en-US" sz="1000" b="1" dirty="0"/>
              <a:t> and associated tissue space.</a:t>
            </a:r>
            <a:br>
              <a:rPr lang="en-US" sz="1000" b="1" dirty="0"/>
            </a:br>
            <a:r>
              <a:rPr lang="en-US" sz="1000" dirty="0" err="1"/>
              <a:t>Burkel</a:t>
            </a:r>
            <a:r>
              <a:rPr lang="en-US" sz="1000" dirty="0"/>
              <a:t>, W. E. &amp; Low, F. N.; </a:t>
            </a:r>
            <a:r>
              <a:rPr lang="en-US" sz="1000" i="1" dirty="0"/>
              <a:t>Am J </a:t>
            </a:r>
            <a:r>
              <a:rPr lang="en-US" sz="1000" i="1" dirty="0" err="1"/>
              <a:t>Anat</a:t>
            </a:r>
            <a:r>
              <a:rPr lang="en-US" sz="1000" i="1" dirty="0"/>
              <a:t>, </a:t>
            </a:r>
            <a:r>
              <a:rPr lang="en-US" sz="1000" b="1" dirty="0"/>
              <a:t>1966</a:t>
            </a:r>
            <a:r>
              <a:rPr lang="en-US" sz="1000" i="1" dirty="0"/>
              <a:t>, 118</a:t>
            </a:r>
            <a:r>
              <a:rPr lang="en-US" sz="1000" dirty="0"/>
              <a:t>, 769-783</a:t>
            </a:r>
          </a:p>
          <a:p>
            <a:r>
              <a:rPr lang="en-US" sz="1000" dirty="0" smtClean="0">
                <a:hlinkClick r:id="rId3"/>
              </a:rPr>
              <a:t>http</a:t>
            </a:r>
            <a:r>
              <a:rPr lang="en-US" sz="1000" dirty="0">
                <a:hlinkClick r:id="rId3"/>
              </a:rPr>
              <a:t>://</a:t>
            </a:r>
            <a:r>
              <a:rPr lang="en-US" sz="1000" dirty="0" smtClean="0">
                <a:hlinkClick r:id="rId3"/>
              </a:rPr>
              <a:t>www.easloffice.eu/jhep/contest/website/see_photos.html</a:t>
            </a:r>
            <a:endParaRPr lang="en-US" sz="1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572693" y="4572124"/>
            <a:ext cx="38274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Pseudo-colored Scanning EM of an hepatic </a:t>
            </a:r>
            <a:r>
              <a:rPr lang="en-US" sz="1400" dirty="0" smtClean="0"/>
              <a:t>plate, accentuating </a:t>
            </a:r>
            <a:r>
              <a:rPr lang="en-US" sz="1400" dirty="0"/>
              <a:t>the </a:t>
            </a:r>
            <a:r>
              <a:rPr lang="en-US" sz="1400" b="1" dirty="0" err="1" smtClean="0"/>
              <a:t>fenstrated</a:t>
            </a:r>
            <a:r>
              <a:rPr lang="en-US" sz="1400" b="1" dirty="0"/>
              <a:t> </a:t>
            </a:r>
            <a:r>
              <a:rPr lang="en-US" sz="1400" b="1" dirty="0" err="1" smtClean="0"/>
              <a:t>sinuoidal</a:t>
            </a:r>
            <a:r>
              <a:rPr lang="en-US" sz="1400" b="1" dirty="0"/>
              <a:t> </a:t>
            </a:r>
            <a:r>
              <a:rPr lang="en-US" sz="1400" b="1" dirty="0" smtClean="0"/>
              <a:t> endothelium </a:t>
            </a:r>
            <a:r>
              <a:rPr lang="en-US" sz="1400" b="1" dirty="0"/>
              <a:t>(blue)</a:t>
            </a:r>
            <a:r>
              <a:rPr lang="en-US" sz="1400" dirty="0"/>
              <a:t>, </a:t>
            </a:r>
            <a:r>
              <a:rPr lang="en-US" sz="1400" b="1" dirty="0" smtClean="0"/>
              <a:t>hepatocyte (brown</a:t>
            </a:r>
            <a:r>
              <a:rPr lang="en-US" sz="1400" b="1" dirty="0"/>
              <a:t>)</a:t>
            </a:r>
            <a:r>
              <a:rPr lang="en-US" sz="1400" dirty="0"/>
              <a:t> and a </a:t>
            </a:r>
            <a:r>
              <a:rPr lang="en-US" sz="1400" b="1" dirty="0"/>
              <a:t>collagen fibril (lavender</a:t>
            </a:r>
            <a:r>
              <a:rPr lang="en-US" sz="1400" b="1" dirty="0" smtClean="0"/>
              <a:t>)</a:t>
            </a:r>
            <a:r>
              <a:rPr lang="en-US" sz="1400" dirty="0" smtClean="0"/>
              <a:t>.</a:t>
            </a:r>
          </a:p>
          <a:p>
            <a:endParaRPr lang="en-US" sz="1400" dirty="0" smtClean="0"/>
          </a:p>
          <a:p>
            <a:r>
              <a:rPr lang="de-DE" sz="1400" dirty="0" smtClean="0"/>
              <a:t>Hepatocytes surface enlarged via </a:t>
            </a:r>
            <a:r>
              <a:rPr lang="de-DE" sz="1400" b="1" dirty="0" smtClean="0"/>
              <a:t>microvilli</a:t>
            </a:r>
            <a:r>
              <a:rPr lang="de-DE" sz="1400" dirty="0" smtClean="0"/>
              <a:t>.</a:t>
            </a:r>
            <a:endParaRPr lang="en-US" sz="14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21" y="1584098"/>
            <a:ext cx="4267179" cy="299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648200"/>
            <a:ext cx="4309312" cy="734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984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Sinusoid Ultrastructure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2362200" cy="4525963"/>
          </a:xfrm>
        </p:spPr>
        <p:txBody>
          <a:bodyPr>
            <a:normAutofit/>
          </a:bodyPr>
          <a:lstStyle/>
          <a:p>
            <a:r>
              <a:rPr lang="de-DE" sz="1800" dirty="0"/>
              <a:t>fenestraetion </a:t>
            </a:r>
            <a:r>
              <a:rPr lang="de-DE" sz="1800" dirty="0" smtClean="0"/>
              <a:t>&amp; absence of basement membranes provide direct access of blood plasma to hepatocytes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40888" y="483103"/>
            <a:ext cx="4338414" cy="6267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800" y="6381690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The </a:t>
            </a:r>
            <a:r>
              <a:rPr lang="en-US" sz="1000" b="1" dirty="0"/>
              <a:t>fine structure of rat liver sinusoids, space of </a:t>
            </a:r>
            <a:r>
              <a:rPr lang="en-US" sz="1000" b="1" dirty="0" err="1"/>
              <a:t>Dissé</a:t>
            </a:r>
            <a:r>
              <a:rPr lang="en-US" sz="1000" b="1" dirty="0"/>
              <a:t> and associated tissue space.</a:t>
            </a:r>
            <a:br>
              <a:rPr lang="en-US" sz="1000" b="1" dirty="0"/>
            </a:br>
            <a:r>
              <a:rPr lang="en-US" sz="1000" dirty="0" err="1"/>
              <a:t>Burkel</a:t>
            </a:r>
            <a:r>
              <a:rPr lang="en-US" sz="1000" dirty="0"/>
              <a:t>, W. E. &amp; Low, F. </a:t>
            </a:r>
            <a:r>
              <a:rPr lang="en-US" sz="1000" dirty="0" smtClean="0"/>
              <a:t>N; </a:t>
            </a:r>
            <a:r>
              <a:rPr lang="en-US" sz="1000" i="1" dirty="0" smtClean="0"/>
              <a:t>Am </a:t>
            </a:r>
            <a:r>
              <a:rPr lang="en-US" sz="1000" i="1" dirty="0"/>
              <a:t>J </a:t>
            </a:r>
            <a:r>
              <a:rPr lang="en-US" sz="1000" i="1" dirty="0" err="1"/>
              <a:t>Anat</a:t>
            </a:r>
            <a:r>
              <a:rPr lang="en-US" sz="1000" i="1" dirty="0"/>
              <a:t>, </a:t>
            </a:r>
            <a:r>
              <a:rPr lang="en-US" sz="1000" b="1" dirty="0"/>
              <a:t>1966</a:t>
            </a:r>
            <a:r>
              <a:rPr lang="en-US" sz="1000" i="1" dirty="0"/>
              <a:t>, 118</a:t>
            </a:r>
            <a:r>
              <a:rPr lang="en-US" sz="1000" dirty="0"/>
              <a:t>, 769-783</a:t>
            </a:r>
          </a:p>
        </p:txBody>
      </p:sp>
    </p:spTree>
    <p:extLst>
      <p:ext uri="{BB962C8B-B14F-4D97-AF65-F5344CB8AC3E}">
        <p14:creationId xmlns:p14="http://schemas.microsoft.com/office/powerpoint/2010/main" val="376243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Tight Sinusoids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62600" y="6304002"/>
            <a:ext cx="3518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The </a:t>
            </a:r>
            <a:r>
              <a:rPr lang="en-US" sz="1000" b="1" dirty="0"/>
              <a:t>liver sieve: considerations concerning the structure and function of endothelial fenestrae, the sinusoidal wall and the space of </a:t>
            </a:r>
            <a:r>
              <a:rPr lang="en-US" sz="1000" b="1" dirty="0" err="1" smtClean="0"/>
              <a:t>Disse</a:t>
            </a:r>
            <a:r>
              <a:rPr lang="en-US" sz="1000" b="1" dirty="0" smtClean="0"/>
              <a:t>. </a:t>
            </a:r>
            <a:r>
              <a:rPr lang="en-US" sz="1000" dirty="0" err="1" smtClean="0"/>
              <a:t>Wisse</a:t>
            </a:r>
            <a:r>
              <a:rPr lang="en-US" sz="1000" dirty="0"/>
              <a:t>, E. et al; </a:t>
            </a:r>
            <a:r>
              <a:rPr lang="en-US" sz="1000" i="1" dirty="0" err="1" smtClean="0"/>
              <a:t>Hepatology</a:t>
            </a:r>
            <a:r>
              <a:rPr lang="en-US" sz="1000" i="1" dirty="0"/>
              <a:t>, </a:t>
            </a:r>
            <a:r>
              <a:rPr lang="en-US" sz="1000" b="1" dirty="0"/>
              <a:t>1985</a:t>
            </a:r>
            <a:r>
              <a:rPr lang="en-US" sz="1000" i="1" dirty="0"/>
              <a:t>, 5</a:t>
            </a:r>
            <a:r>
              <a:rPr lang="en-US" sz="1000" dirty="0"/>
              <a:t>, 683-692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4435277" cy="5322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532" y="2667000"/>
            <a:ext cx="3258326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www.easloffice.eu/jhep/contest/website/sent_images/20120223-2c45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94" y="228600"/>
            <a:ext cx="3779002" cy="283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8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Blood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5943600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/>
            </a:r>
            <a:br>
              <a:rPr lang="en-US" sz="1000" dirty="0"/>
            </a:br>
            <a:r>
              <a:rPr lang="en-US" sz="1000" b="1" dirty="0"/>
              <a:t>The terminal hepatic microcirculation in the rat.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/>
              <a:t>Koo, A.; Liang, I. Y. &amp; Cheng, K. </a:t>
            </a:r>
            <a:r>
              <a:rPr lang="en-US" sz="1000" dirty="0" smtClean="0"/>
              <a:t>K.; </a:t>
            </a:r>
            <a:r>
              <a:rPr lang="en-US" sz="1000" i="1" dirty="0" smtClean="0"/>
              <a:t>Q </a:t>
            </a:r>
            <a:r>
              <a:rPr lang="en-US" sz="1000" i="1" dirty="0"/>
              <a:t>J </a:t>
            </a:r>
            <a:r>
              <a:rPr lang="en-US" sz="1000" i="1" dirty="0" err="1"/>
              <a:t>Exp</a:t>
            </a:r>
            <a:r>
              <a:rPr lang="en-US" sz="1000" i="1" dirty="0"/>
              <a:t> </a:t>
            </a:r>
            <a:r>
              <a:rPr lang="en-US" sz="1000" i="1" dirty="0" err="1"/>
              <a:t>Physiol</a:t>
            </a:r>
            <a:r>
              <a:rPr lang="en-US" sz="1000" i="1" dirty="0"/>
              <a:t> </a:t>
            </a:r>
            <a:r>
              <a:rPr lang="en-US" sz="1000" i="1" dirty="0" err="1"/>
              <a:t>Cogn</a:t>
            </a:r>
            <a:r>
              <a:rPr lang="en-US" sz="1000" i="1" dirty="0"/>
              <a:t> Med </a:t>
            </a:r>
            <a:r>
              <a:rPr lang="en-US" sz="1000" i="1" dirty="0" err="1"/>
              <a:t>Sci</a:t>
            </a:r>
            <a:r>
              <a:rPr lang="en-US" sz="1000" i="1" dirty="0"/>
              <a:t>, </a:t>
            </a:r>
            <a:r>
              <a:rPr lang="en-US" sz="1000" b="1" dirty="0"/>
              <a:t>1975</a:t>
            </a:r>
            <a:r>
              <a:rPr lang="en-US" sz="1000" i="1" dirty="0"/>
              <a:t>, 60</a:t>
            </a:r>
            <a:r>
              <a:rPr lang="en-US" sz="1000" dirty="0"/>
              <a:t>, 261-266 </a:t>
            </a:r>
            <a:endParaRPr lang="en-US" sz="1000" dirty="0" smtClean="0"/>
          </a:p>
          <a:p>
            <a:r>
              <a:rPr lang="en-US" sz="1000" b="1" dirty="0"/>
              <a:t>Intermittence of blood flow in liver sinusoids, studied by high-resolution in vivo </a:t>
            </a:r>
            <a:r>
              <a:rPr lang="en-US" sz="1000" b="1" dirty="0" smtClean="0"/>
              <a:t>microscopy.</a:t>
            </a:r>
            <a:r>
              <a:rPr lang="en-US" sz="1000" dirty="0" smtClean="0"/>
              <a:t> </a:t>
            </a:r>
            <a:r>
              <a:rPr lang="en-US" sz="1000" dirty="0" err="1" smtClean="0"/>
              <a:t>MacPhee</a:t>
            </a:r>
            <a:r>
              <a:rPr lang="en-US" sz="1000" dirty="0"/>
              <a:t>, P. J.; Schmidt, E. E. &amp; Groom, A. C.; </a:t>
            </a:r>
            <a:r>
              <a:rPr lang="en-US" sz="1000" b="1" dirty="0"/>
              <a:t>1995</a:t>
            </a:r>
            <a:r>
              <a:rPr lang="en-US" sz="1000" i="1" dirty="0"/>
              <a:t>, 269</a:t>
            </a:r>
            <a:r>
              <a:rPr lang="en-US" sz="1000" dirty="0"/>
              <a:t>, G692-G698  </a:t>
            </a:r>
          </a:p>
          <a:p>
            <a:endParaRPr lang="en-US" sz="1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53428"/>
            <a:ext cx="6055553" cy="303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1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421" y="2266550"/>
            <a:ext cx="1752600" cy="15696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Sampling </a:t>
            </a:r>
            <a:r>
              <a:rPr lang="de-DE" sz="1600" b="1" dirty="0" err="1" smtClean="0"/>
              <a:t>Sinusoidal</a:t>
            </a:r>
            <a:r>
              <a:rPr lang="de-DE" sz="1600" b="1" dirty="0" smtClean="0"/>
              <a:t> Unit </a:t>
            </a:r>
            <a:r>
              <a:rPr lang="de-DE" sz="1600" b="1" dirty="0" err="1" smtClean="0"/>
              <a:t>Architectures</a:t>
            </a:r>
            <a:r>
              <a:rPr lang="de-DE" sz="1600" b="1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LHS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Mixed</a:t>
            </a:r>
          </a:p>
        </p:txBody>
      </p:sp>
      <p:sp>
        <p:nvSpPr>
          <p:cNvPr id="6" name="Right Arrow 5"/>
          <p:cNvSpPr/>
          <p:nvPr/>
        </p:nvSpPr>
        <p:spPr>
          <a:xfrm>
            <a:off x="2691492" y="3373990"/>
            <a:ext cx="533400" cy="47196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3532414" y="3333505"/>
            <a:ext cx="1752600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C++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75214" y="1432212"/>
            <a:ext cx="2667000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err="1" smtClean="0"/>
              <a:t>Algorithm</a:t>
            </a:r>
            <a:endParaRPr lang="de-DE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Method</a:t>
            </a:r>
            <a:r>
              <a:rPr lang="de-DE" sz="1600" dirty="0" smtClean="0"/>
              <a:t> (ODE, SS, MCA)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Parameters (</a:t>
            </a:r>
            <a:r>
              <a:rPr lang="de-DE" sz="1600" dirty="0" err="1" smtClean="0"/>
              <a:t>tolerances</a:t>
            </a:r>
            <a:r>
              <a:rPr lang="de-DE" sz="1600" dirty="0" smtClean="0"/>
              <a:t>, </a:t>
            </a:r>
            <a:r>
              <a:rPr lang="de-DE" sz="1600" dirty="0" err="1" smtClean="0"/>
              <a:t>stepsize</a:t>
            </a:r>
            <a:r>
              <a:rPr lang="de-DE" sz="1600" dirty="0" smtClean="0"/>
              <a:t>,..)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75214" y="4723842"/>
            <a:ext cx="2667000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err="1" smtClean="0"/>
              <a:t>Timecourse</a:t>
            </a:r>
            <a:r>
              <a:rPr lang="de-DE" sz="1600" b="1" dirty="0" smtClean="0"/>
              <a:t>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Boundary</a:t>
            </a:r>
            <a:r>
              <a:rPr lang="de-DE" sz="1600" dirty="0" smtClean="0"/>
              <a:t> </a:t>
            </a:r>
            <a:r>
              <a:rPr lang="de-DE" sz="1600" dirty="0" err="1" smtClean="0"/>
              <a:t>condition</a:t>
            </a:r>
            <a:r>
              <a:rPr lang="de-DE" sz="1600" dirty="0" smtClean="0"/>
              <a:t> </a:t>
            </a:r>
            <a:r>
              <a:rPr lang="de-DE" sz="1600" dirty="0" err="1" smtClean="0"/>
              <a:t>changes</a:t>
            </a:r>
            <a:r>
              <a:rPr lang="de-DE" sz="1600" dirty="0" smtClean="0"/>
              <a:t> (</a:t>
            </a:r>
            <a:r>
              <a:rPr lang="de-DE" sz="1600" dirty="0" err="1" smtClean="0"/>
              <a:t>peaks</a:t>
            </a:r>
            <a:r>
              <a:rPr lang="de-DE" sz="1600" dirty="0" smtClean="0"/>
              <a:t>, </a:t>
            </a:r>
            <a:r>
              <a:rPr lang="de-DE" sz="1600" dirty="0" err="1" smtClean="0"/>
              <a:t>parameter</a:t>
            </a:r>
            <a:r>
              <a:rPr lang="de-DE" sz="1600" dirty="0" smtClean="0"/>
              <a:t> </a:t>
            </a:r>
            <a:r>
              <a:rPr lang="de-DE" sz="1600" dirty="0" err="1" smtClean="0"/>
              <a:t>changes</a:t>
            </a:r>
            <a:r>
              <a:rPr lang="de-DE" sz="1600" dirty="0" smtClean="0"/>
              <a:t>, …)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402036" y="3414784"/>
            <a:ext cx="533400" cy="47196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TextBox 10"/>
          <p:cNvSpPr txBox="1"/>
          <p:nvPr/>
        </p:nvSpPr>
        <p:spPr>
          <a:xfrm>
            <a:off x="6096000" y="3097546"/>
            <a:ext cx="2667000" cy="13234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Database </a:t>
            </a:r>
            <a:r>
              <a:rPr lang="de-DE" sz="1600" b="1" dirty="0" err="1" smtClean="0"/>
              <a:t>storage</a:t>
            </a:r>
            <a:endParaRPr lang="de-DE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Model, </a:t>
            </a:r>
            <a:r>
              <a:rPr lang="de-DE" sz="1600" dirty="0" err="1" smtClean="0"/>
              <a:t>algorithm</a:t>
            </a:r>
            <a:r>
              <a:rPr lang="de-DE" sz="1600" dirty="0" smtClean="0"/>
              <a:t>, </a:t>
            </a:r>
            <a:r>
              <a:rPr lang="de-DE" sz="1600" dirty="0" err="1" smtClean="0"/>
              <a:t>sampling</a:t>
            </a:r>
            <a:r>
              <a:rPr lang="de-DE" sz="1600" dirty="0" smtClean="0"/>
              <a:t>, </a:t>
            </a:r>
            <a:r>
              <a:rPr lang="de-DE" sz="1600" dirty="0" err="1" smtClean="0"/>
              <a:t>events</a:t>
            </a:r>
            <a:endParaRPr lang="de-DE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Timecourses</a:t>
            </a:r>
            <a:endParaRPr lang="de-DE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Reproducibilty</a:t>
            </a:r>
            <a:endParaRPr lang="de-DE" sz="1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53786" y="4405405"/>
            <a:ext cx="2296885" cy="13234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Single </a:t>
            </a:r>
            <a:r>
              <a:rPr lang="de-DE" sz="1600" b="1" dirty="0" err="1" smtClean="0"/>
              <a:t>Cell</a:t>
            </a:r>
            <a:r>
              <a:rPr lang="de-DE" sz="1600" b="1" dirty="0" smtClean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Fitting </a:t>
            </a:r>
            <a:r>
              <a:rPr lang="de-DE" sz="1600" dirty="0" err="1" smtClean="0"/>
              <a:t>to</a:t>
            </a:r>
            <a:r>
              <a:rPr lang="de-DE" sz="1600" dirty="0" smtClean="0"/>
              <a:t> experimental </a:t>
            </a:r>
            <a:r>
              <a:rPr lang="de-DE" sz="1600" dirty="0" err="1" smtClean="0"/>
              <a:t>data</a:t>
            </a:r>
            <a:endParaRPr lang="de-DE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Initialization</a:t>
            </a:r>
            <a:r>
              <a:rPr lang="de-DE" sz="1600" dirty="0" smtClean="0"/>
              <a:t> (i.e. </a:t>
            </a:r>
            <a:r>
              <a:rPr lang="de-DE" sz="1600" dirty="0" err="1" smtClean="0"/>
              <a:t>Galactosemias</a:t>
            </a:r>
            <a:r>
              <a:rPr lang="de-DE" sz="1600" dirty="0" smtClean="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3732" y="685800"/>
            <a:ext cx="2296885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Parameter </a:t>
            </a:r>
            <a:r>
              <a:rPr lang="de-DE" sz="1600" b="1" dirty="0" err="1" smtClean="0"/>
              <a:t>distributions</a:t>
            </a:r>
            <a:endParaRPr lang="de-DE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Fitting </a:t>
            </a:r>
            <a:r>
              <a:rPr lang="de-DE" sz="1600" dirty="0" err="1" smtClean="0"/>
              <a:t>to</a:t>
            </a:r>
            <a:r>
              <a:rPr lang="de-DE" sz="1600" dirty="0" smtClean="0"/>
              <a:t> experimental </a:t>
            </a:r>
            <a:r>
              <a:rPr lang="de-DE" sz="1600" dirty="0" err="1" smtClean="0"/>
              <a:t>data</a:t>
            </a:r>
            <a:endParaRPr lang="de-DE" sz="1600" dirty="0" smtClean="0"/>
          </a:p>
        </p:txBody>
      </p:sp>
      <p:sp>
        <p:nvSpPr>
          <p:cNvPr id="14" name="Right Arrow 13"/>
          <p:cNvSpPr/>
          <p:nvPr/>
        </p:nvSpPr>
        <p:spPr>
          <a:xfrm rot="18900000">
            <a:off x="2739421" y="3965422"/>
            <a:ext cx="533400" cy="47196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ight Arrow 14"/>
          <p:cNvSpPr/>
          <p:nvPr/>
        </p:nvSpPr>
        <p:spPr>
          <a:xfrm rot="5400000">
            <a:off x="1050471" y="1668763"/>
            <a:ext cx="533400" cy="47196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ight Arrow 15"/>
          <p:cNvSpPr/>
          <p:nvPr/>
        </p:nvSpPr>
        <p:spPr>
          <a:xfrm rot="16200000">
            <a:off x="4142014" y="4115857"/>
            <a:ext cx="533400" cy="47196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/>
          <p:cNvSpPr txBox="1"/>
          <p:nvPr/>
        </p:nvSpPr>
        <p:spPr>
          <a:xfrm>
            <a:off x="6096000" y="5262451"/>
            <a:ext cx="2667000" cy="13234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err="1" smtClean="0"/>
              <a:t>Postprocessing</a:t>
            </a:r>
            <a:r>
              <a:rPr lang="de-DE" sz="1600" b="1" dirty="0" smtClean="0"/>
              <a:t> &amp; Analysis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Probability-weighted</a:t>
            </a:r>
            <a:r>
              <a:rPr lang="de-DE" sz="1600" dirty="0" smtClean="0"/>
              <a:t> </a:t>
            </a:r>
            <a:r>
              <a:rPr lang="de-DE" sz="1600" dirty="0" err="1" smtClean="0"/>
              <a:t>averaging</a:t>
            </a:r>
            <a:endParaRPr lang="de-DE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Scaling</a:t>
            </a:r>
            <a:r>
              <a:rPr lang="de-DE" sz="1600" dirty="0" smtClean="0"/>
              <a:t> </a:t>
            </a:r>
            <a:r>
              <a:rPr lang="de-DE" sz="1600" dirty="0" err="1" smtClean="0"/>
              <a:t>from</a:t>
            </a:r>
            <a:r>
              <a:rPr lang="de-DE" sz="1600" dirty="0" smtClean="0"/>
              <a:t> </a:t>
            </a:r>
            <a:r>
              <a:rPr lang="de-DE" sz="1600" dirty="0" err="1" smtClean="0"/>
              <a:t>samples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whole</a:t>
            </a:r>
            <a:r>
              <a:rPr lang="de-DE" sz="1600" dirty="0" smtClean="0"/>
              <a:t> </a:t>
            </a:r>
            <a:r>
              <a:rPr lang="de-DE" sz="1600" dirty="0" err="1" smtClean="0"/>
              <a:t>liver</a:t>
            </a:r>
            <a:endParaRPr lang="de-DE" sz="1600" dirty="0" smtClean="0"/>
          </a:p>
        </p:txBody>
      </p:sp>
      <p:sp>
        <p:nvSpPr>
          <p:cNvPr id="18" name="Right Arrow 17"/>
          <p:cNvSpPr/>
          <p:nvPr/>
        </p:nvSpPr>
        <p:spPr>
          <a:xfrm rot="5400000">
            <a:off x="7162800" y="4649257"/>
            <a:ext cx="533400" cy="471964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ight Arrow 18"/>
          <p:cNvSpPr/>
          <p:nvPr/>
        </p:nvSpPr>
        <p:spPr>
          <a:xfrm rot="5400000">
            <a:off x="4028222" y="2694269"/>
            <a:ext cx="533400" cy="47196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427486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Blood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5943600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/>
            </a:r>
            <a:br>
              <a:rPr lang="en-US" sz="1000" dirty="0"/>
            </a:br>
            <a:r>
              <a:rPr lang="en-US" sz="1000" b="1" dirty="0"/>
              <a:t>The terminal hepatic microcirculation in the rat.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/>
              <a:t>Koo, A.; Liang, I. Y. &amp; Cheng, K. </a:t>
            </a:r>
            <a:r>
              <a:rPr lang="en-US" sz="1000" dirty="0" smtClean="0"/>
              <a:t>K.; </a:t>
            </a:r>
            <a:r>
              <a:rPr lang="en-US" sz="1000" i="1" dirty="0" smtClean="0"/>
              <a:t>Q </a:t>
            </a:r>
            <a:r>
              <a:rPr lang="en-US" sz="1000" i="1" dirty="0"/>
              <a:t>J </a:t>
            </a:r>
            <a:r>
              <a:rPr lang="en-US" sz="1000" i="1" dirty="0" err="1"/>
              <a:t>Exp</a:t>
            </a:r>
            <a:r>
              <a:rPr lang="en-US" sz="1000" i="1" dirty="0"/>
              <a:t> </a:t>
            </a:r>
            <a:r>
              <a:rPr lang="en-US" sz="1000" i="1" dirty="0" err="1"/>
              <a:t>Physiol</a:t>
            </a:r>
            <a:r>
              <a:rPr lang="en-US" sz="1000" i="1" dirty="0"/>
              <a:t> </a:t>
            </a:r>
            <a:r>
              <a:rPr lang="en-US" sz="1000" i="1" dirty="0" err="1"/>
              <a:t>Cogn</a:t>
            </a:r>
            <a:r>
              <a:rPr lang="en-US" sz="1000" i="1" dirty="0"/>
              <a:t> Med </a:t>
            </a:r>
            <a:r>
              <a:rPr lang="en-US" sz="1000" i="1" dirty="0" err="1"/>
              <a:t>Sci</a:t>
            </a:r>
            <a:r>
              <a:rPr lang="en-US" sz="1000" i="1" dirty="0"/>
              <a:t>, </a:t>
            </a:r>
            <a:r>
              <a:rPr lang="en-US" sz="1000" b="1" dirty="0"/>
              <a:t>1975</a:t>
            </a:r>
            <a:r>
              <a:rPr lang="en-US" sz="1000" i="1" dirty="0"/>
              <a:t>, 60</a:t>
            </a:r>
            <a:r>
              <a:rPr lang="en-US" sz="1000" dirty="0"/>
              <a:t>, 261-266 </a:t>
            </a:r>
            <a:endParaRPr lang="en-US" sz="1000" dirty="0" smtClean="0"/>
          </a:p>
          <a:p>
            <a:r>
              <a:rPr lang="en-US" sz="1000" b="1" dirty="0"/>
              <a:t>Intermittence of blood flow in liver sinusoids, studied by high-resolution in vivo </a:t>
            </a:r>
            <a:r>
              <a:rPr lang="en-US" sz="1000" b="1" dirty="0" smtClean="0"/>
              <a:t>microscopy.</a:t>
            </a:r>
            <a:r>
              <a:rPr lang="en-US" sz="1000" dirty="0" smtClean="0"/>
              <a:t> </a:t>
            </a:r>
            <a:r>
              <a:rPr lang="en-US" sz="1000" dirty="0" err="1" smtClean="0"/>
              <a:t>MacPhee</a:t>
            </a:r>
            <a:r>
              <a:rPr lang="en-US" sz="1000" dirty="0"/>
              <a:t>, P. J.; Schmidt, E. E. &amp; Groom, A. C.; </a:t>
            </a:r>
            <a:r>
              <a:rPr lang="en-US" sz="1000" b="1" dirty="0"/>
              <a:t>1995</a:t>
            </a:r>
            <a:r>
              <a:rPr lang="en-US" sz="1000" i="1" dirty="0"/>
              <a:t>, 269</a:t>
            </a:r>
            <a:r>
              <a:rPr lang="en-US" sz="1000" dirty="0"/>
              <a:t>, G692-G698  </a:t>
            </a:r>
          </a:p>
          <a:p>
            <a:endParaRPr lang="en-US" sz="1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1219200"/>
            <a:ext cx="3016579" cy="5357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53428"/>
            <a:ext cx="6055553" cy="303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419600"/>
            <a:ext cx="20955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05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6893626" cy="380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Lymph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0" y="1447801"/>
            <a:ext cx="4343400" cy="2666999"/>
          </a:xfrm>
        </p:spPr>
        <p:txBody>
          <a:bodyPr>
            <a:normAutofit fontScale="55000" lnSpcReduction="20000"/>
          </a:bodyPr>
          <a:lstStyle/>
          <a:p>
            <a:r>
              <a:rPr lang="de-DE" dirty="0" smtClean="0"/>
              <a:t>substantial amount of hepatic lymph is generated in space of Dissé</a:t>
            </a:r>
          </a:p>
          <a:p>
            <a:pPr lvl="1"/>
            <a:r>
              <a:rPr lang="de-DE" dirty="0" smtClean="0"/>
              <a:t>space of Dissé is continuos with the tissue space at both ends of the sinusoid !</a:t>
            </a:r>
          </a:p>
          <a:p>
            <a:pPr lvl="1"/>
            <a:r>
              <a:rPr lang="de-DE" dirty="0" smtClean="0"/>
              <a:t>high protein content of hepatic lymph</a:t>
            </a:r>
          </a:p>
          <a:p>
            <a:r>
              <a:rPr lang="de-DE" b="1" dirty="0"/>
              <a:t>lymphatic vessels </a:t>
            </a:r>
            <a:r>
              <a:rPr lang="de-DE" dirty="0"/>
              <a:t>originate as blind-ending capillaries in the connective tissue spaces (portal tracts) associated with the portal veins and hepatic arteries</a:t>
            </a:r>
          </a:p>
          <a:p>
            <a:pPr lvl="1"/>
            <a:r>
              <a:rPr lang="de-DE" dirty="0"/>
              <a:t>fluid contained in these lymphatics flows toward the </a:t>
            </a:r>
            <a:r>
              <a:rPr lang="de-DE" b="1" dirty="0"/>
              <a:t>hepatic hilus</a:t>
            </a:r>
            <a:r>
              <a:rPr lang="de-DE" dirty="0"/>
              <a:t> and eventually into the </a:t>
            </a:r>
            <a:r>
              <a:rPr lang="de-DE" b="1" dirty="0"/>
              <a:t>cisternae chyli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50114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Lymph </a:t>
            </a:r>
            <a:r>
              <a:rPr lang="en-US" sz="1000" b="1" dirty="0"/>
              <a:t>circulation in the liver.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 err="1"/>
              <a:t>Ohtani</a:t>
            </a:r>
            <a:r>
              <a:rPr lang="en-US" sz="1000" dirty="0"/>
              <a:t>, O. &amp; </a:t>
            </a:r>
            <a:r>
              <a:rPr lang="en-US" sz="1000" dirty="0" err="1"/>
              <a:t>Ohtani</a:t>
            </a:r>
            <a:r>
              <a:rPr lang="en-US" sz="1000" dirty="0"/>
              <a:t>, </a:t>
            </a:r>
            <a:r>
              <a:rPr lang="en-US" sz="1000" dirty="0" smtClean="0"/>
              <a:t>Y.; </a:t>
            </a:r>
            <a:r>
              <a:rPr lang="en-US" sz="1000" i="1" dirty="0" err="1" smtClean="0"/>
              <a:t>Anat</a:t>
            </a:r>
            <a:r>
              <a:rPr lang="en-US" sz="1000" i="1" dirty="0" smtClean="0"/>
              <a:t> Rec; </a:t>
            </a:r>
            <a:r>
              <a:rPr lang="en-US" sz="1000" b="1" dirty="0" smtClean="0"/>
              <a:t>2008</a:t>
            </a:r>
            <a:r>
              <a:rPr lang="en-US" sz="1000" i="1" dirty="0"/>
              <a:t>, 291</a:t>
            </a:r>
            <a:r>
              <a:rPr lang="en-US" sz="1000" dirty="0"/>
              <a:t>, </a:t>
            </a:r>
            <a:r>
              <a:rPr lang="en-US" sz="1000" dirty="0" smtClean="0"/>
              <a:t>643-652</a:t>
            </a:r>
          </a:p>
          <a:p>
            <a:r>
              <a:rPr lang="en-US" sz="1000" b="1" dirty="0" smtClean="0"/>
              <a:t>The </a:t>
            </a:r>
            <a:r>
              <a:rPr lang="en-US" sz="1000" b="1" dirty="0" err="1"/>
              <a:t>lymphatics</a:t>
            </a:r>
            <a:r>
              <a:rPr lang="en-US" sz="1000" b="1" dirty="0"/>
              <a:t> of the liver.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 err="1"/>
              <a:t>Trutmann</a:t>
            </a:r>
            <a:r>
              <a:rPr lang="en-US" sz="1000" dirty="0"/>
              <a:t>, M. &amp; </a:t>
            </a:r>
            <a:r>
              <a:rPr lang="en-US" sz="1000" dirty="0" err="1"/>
              <a:t>Sasse</a:t>
            </a:r>
            <a:r>
              <a:rPr lang="en-US" sz="1000" dirty="0"/>
              <a:t>, D. </a:t>
            </a:r>
            <a:r>
              <a:rPr lang="en-US" sz="1000" dirty="0" smtClean="0"/>
              <a:t>; </a:t>
            </a:r>
            <a:r>
              <a:rPr lang="en-US" sz="1000" i="1" dirty="0" err="1" smtClean="0"/>
              <a:t>Anat</a:t>
            </a:r>
            <a:r>
              <a:rPr lang="en-US" sz="1000" i="1" dirty="0" smtClean="0"/>
              <a:t> </a:t>
            </a:r>
            <a:r>
              <a:rPr lang="en-US" sz="1000" i="1" dirty="0" err="1"/>
              <a:t>Embryol</a:t>
            </a:r>
            <a:r>
              <a:rPr lang="en-US" sz="1000" i="1" dirty="0"/>
              <a:t> (</a:t>
            </a:r>
            <a:r>
              <a:rPr lang="en-US" sz="1000" i="1" dirty="0" err="1"/>
              <a:t>Berl</a:t>
            </a:r>
            <a:r>
              <a:rPr lang="en-US" sz="1000" i="1" dirty="0" smtClean="0"/>
              <a:t>), </a:t>
            </a:r>
            <a:r>
              <a:rPr lang="en-US" sz="1000" b="1" dirty="0" smtClean="0"/>
              <a:t>1994</a:t>
            </a:r>
            <a:r>
              <a:rPr lang="en-US" sz="1000" i="1" dirty="0"/>
              <a:t>, 190</a:t>
            </a:r>
            <a:r>
              <a:rPr lang="en-US" sz="1000" dirty="0"/>
              <a:t>, 201-209</a:t>
            </a:r>
          </a:p>
        </p:txBody>
      </p:sp>
    </p:spTree>
    <p:extLst>
      <p:ext uri="{BB962C8B-B14F-4D97-AF65-F5344CB8AC3E}">
        <p14:creationId xmlns:p14="http://schemas.microsoft.com/office/powerpoint/2010/main" val="59156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Fitting </a:t>
            </a:r>
            <a:r>
              <a:rPr lang="de-DE" dirty="0" err="1" smtClean="0"/>
              <a:t>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6" y="1164770"/>
            <a:ext cx="4267200" cy="4525963"/>
          </a:xfrm>
        </p:spPr>
        <p:txBody>
          <a:bodyPr>
            <a:normAutofit/>
          </a:bodyPr>
          <a:lstStyle/>
          <a:p>
            <a:r>
              <a:rPr lang="en-GB" sz="2000" dirty="0" smtClean="0"/>
              <a:t>maximum-likelihood </a:t>
            </a:r>
            <a:r>
              <a:rPr lang="en-GB" sz="2000" dirty="0"/>
              <a:t>method for </a:t>
            </a:r>
            <a:r>
              <a:rPr lang="en-GB" sz="2000" dirty="0" err="1"/>
              <a:t>univariate</a:t>
            </a:r>
            <a:r>
              <a:rPr lang="en-GB" sz="2000" dirty="0"/>
              <a:t> </a:t>
            </a:r>
            <a:r>
              <a:rPr lang="en-GB" sz="2000" dirty="0" smtClean="0"/>
              <a:t>distributions (log-normal)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387" y="1280319"/>
            <a:ext cx="3813613" cy="3813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890455"/>
            <a:ext cx="3033501" cy="30335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90" y="4956613"/>
            <a:ext cx="815362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22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476" y="1785394"/>
            <a:ext cx="4583917" cy="215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 dirty="0" err="1" smtClean="0"/>
              <a:t>Tissue-scale</a:t>
            </a:r>
            <a:r>
              <a:rPr lang="de-DE" dirty="0" smtClean="0"/>
              <a:t> </a:t>
            </a:r>
            <a:r>
              <a:rPr lang="de-DE" dirty="0" err="1" smtClean="0"/>
              <a:t>Sinusoidal</a:t>
            </a:r>
            <a:r>
              <a:rPr lang="de-DE" dirty="0" smtClean="0"/>
              <a:t> Unit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9" y="1366586"/>
            <a:ext cx="2768419" cy="2768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023079"/>
            <a:ext cx="2802264" cy="2802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19" y="1333929"/>
            <a:ext cx="2742644" cy="27426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6" y="4052443"/>
            <a:ext cx="2743486" cy="27434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939" y="4007552"/>
            <a:ext cx="2810148" cy="281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2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Latin</a:t>
            </a:r>
            <a:r>
              <a:rPr lang="de-DE" dirty="0" smtClean="0"/>
              <a:t> Hypercube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Sample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060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LHS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Latin</a:t>
            </a:r>
            <a:r>
              <a:rPr lang="de-DE" dirty="0" smtClean="0"/>
              <a:t> </a:t>
            </a:r>
            <a:r>
              <a:rPr lang="de-DE" dirty="0" err="1" smtClean="0"/>
              <a:t>hypercube</a:t>
            </a:r>
            <a:r>
              <a:rPr lang="de-DE" dirty="0" smtClean="0"/>
              <a:t> </a:t>
            </a:r>
            <a:r>
              <a:rPr lang="de-DE" dirty="0" err="1" smtClean="0"/>
              <a:t>sampling</a:t>
            </a:r>
            <a:r>
              <a:rPr lang="de-DE" dirty="0" smtClean="0"/>
              <a:t> (LHS)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133600"/>
            <a:ext cx="4648200" cy="464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087879"/>
            <a:ext cx="3352800" cy="46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03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57538"/>
            <a:ext cx="3051883" cy="3833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8600" y="381000"/>
            <a:ext cx="8229600" cy="1143000"/>
          </a:xfrm>
        </p:spPr>
        <p:txBody>
          <a:bodyPr/>
          <a:lstStyle/>
          <a:p>
            <a:pPr algn="r"/>
            <a:r>
              <a:rPr lang="de-DE" dirty="0" err="1" smtClean="0"/>
              <a:t>Convergence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8345" y="4117975"/>
            <a:ext cx="10902456" cy="272561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414" y="1417638"/>
            <a:ext cx="3376855" cy="270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68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Combination</a:t>
            </a:r>
            <a:r>
              <a:rPr lang="de-DE" dirty="0" smtClean="0"/>
              <a:t> Sampling &amp; </a:t>
            </a:r>
            <a:r>
              <a:rPr lang="de-DE" dirty="0" err="1" smtClean="0"/>
              <a:t>Proability</a:t>
            </a:r>
            <a:r>
              <a:rPr lang="de-DE" dirty="0" smtClean="0"/>
              <a:t> </a:t>
            </a:r>
            <a:r>
              <a:rPr lang="de-DE" dirty="0" err="1" smtClean="0"/>
              <a:t>Weighting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50% LHS </a:t>
            </a:r>
            <a:r>
              <a:rPr lang="de-DE" dirty="0" err="1" smtClean="0"/>
              <a:t>sampling</a:t>
            </a:r>
            <a:r>
              <a:rPr lang="de-DE" dirty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cover</a:t>
            </a:r>
            <a:r>
              <a:rPr lang="de-DE" dirty="0" smtClean="0"/>
              <a:t> </a:t>
            </a:r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range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0.01-0.99 </a:t>
            </a:r>
            <a:r>
              <a:rPr lang="de-DE" dirty="0" err="1" smtClean="0"/>
              <a:t>quantiles</a:t>
            </a:r>
            <a:r>
              <a:rPr lang="de-DE" dirty="0" smtClean="0"/>
              <a:t> </a:t>
            </a:r>
          </a:p>
          <a:p>
            <a:r>
              <a:rPr lang="de-DE" dirty="0" smtClean="0"/>
              <a:t>50% Distribution </a:t>
            </a:r>
            <a:r>
              <a:rPr lang="de-DE" dirty="0" err="1" smtClean="0"/>
              <a:t>based</a:t>
            </a:r>
            <a:r>
              <a:rPr lang="de-DE" dirty="0" smtClean="0"/>
              <a:t> </a:t>
            </a:r>
            <a:r>
              <a:rPr lang="de-DE" dirty="0" err="1" smtClean="0"/>
              <a:t>sampling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/>
              <a:t> </a:t>
            </a:r>
            <a:r>
              <a:rPr lang="de-DE" dirty="0" err="1" smtClean="0"/>
              <a:t>properly</a:t>
            </a:r>
            <a:r>
              <a:rPr lang="de-DE" dirty="0" smtClean="0"/>
              <a:t> </a:t>
            </a:r>
            <a:r>
              <a:rPr lang="de-DE" dirty="0" err="1" smtClean="0"/>
              <a:t>account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high </a:t>
            </a:r>
            <a:r>
              <a:rPr lang="de-DE" dirty="0" err="1" smtClean="0"/>
              <a:t>propabilty</a:t>
            </a:r>
            <a:r>
              <a:rPr lang="de-DE" dirty="0" smtClean="0"/>
              <a:t> </a:t>
            </a:r>
            <a:r>
              <a:rPr lang="de-DE" dirty="0" err="1" smtClean="0"/>
              <a:t>events</a:t>
            </a:r>
            <a:endParaRPr lang="de-DE" dirty="0" smtClean="0"/>
          </a:p>
          <a:p>
            <a:r>
              <a:rPr lang="de-DE" dirty="0" smtClean="0"/>
              <a:t>ECDF (</a:t>
            </a:r>
            <a:r>
              <a:rPr lang="de-DE" dirty="0" err="1" smtClean="0"/>
              <a:t>empirical</a:t>
            </a:r>
            <a:r>
              <a:rPr lang="de-DE" dirty="0" smtClean="0"/>
              <a:t> </a:t>
            </a:r>
            <a:r>
              <a:rPr lang="de-DE" dirty="0" err="1" smtClean="0"/>
              <a:t>cumulative</a:t>
            </a:r>
            <a:r>
              <a:rPr lang="de-DE" dirty="0" smtClean="0"/>
              <a:t> </a:t>
            </a:r>
            <a:r>
              <a:rPr lang="de-DE" dirty="0" err="1" smtClean="0"/>
              <a:t>distribution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) </a:t>
            </a:r>
            <a:r>
              <a:rPr lang="de-DE" dirty="0" err="1" smtClean="0"/>
              <a:t>based</a:t>
            </a:r>
            <a:r>
              <a:rPr lang="de-DE" dirty="0" smtClean="0"/>
              <a:t> </a:t>
            </a:r>
            <a:r>
              <a:rPr lang="de-DE" dirty="0" err="1" smtClean="0"/>
              <a:t>weighting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sample </a:t>
            </a:r>
            <a:r>
              <a:rPr lang="de-DE" dirty="0" err="1" smtClean="0"/>
              <a:t>contribution</a:t>
            </a:r>
            <a:r>
              <a:rPr lang="de-DE" dirty="0" smtClean="0"/>
              <a:t> </a:t>
            </a:r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assumption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statistical</a:t>
            </a:r>
            <a:r>
              <a:rPr lang="de-DE" dirty="0" smtClean="0"/>
              <a:t> </a:t>
            </a:r>
            <a:r>
              <a:rPr lang="de-DE" dirty="0" err="1" smtClean="0"/>
              <a:t>independence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91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TC101790491[[fn=Mylar]]</Template>
  <TotalTime>1682</TotalTime>
  <Words>1033</Words>
  <Application>Microsoft Office PowerPoint</Application>
  <PresentationFormat>On-screen Show (4:3)</PresentationFormat>
  <Paragraphs>159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Segoe UI Semibold</vt:lpstr>
      <vt:lpstr>Wingdings</vt:lpstr>
      <vt:lpstr>Office Theme</vt:lpstr>
      <vt:lpstr>From Hepatocytes to Whole Liver Function: A Multi-scale Model of Human Galactose Metabolism König M. &amp; Holzhütter HG.</vt:lpstr>
      <vt:lpstr>Liver Architecture</vt:lpstr>
      <vt:lpstr>Workflow</vt:lpstr>
      <vt:lpstr>Fitting Distributions</vt:lpstr>
      <vt:lpstr>Tissue-scale Sinusoidal Unit</vt:lpstr>
      <vt:lpstr>Latin Hypercube Sampling</vt:lpstr>
      <vt:lpstr>LHS Sampling</vt:lpstr>
      <vt:lpstr>Convergence</vt:lpstr>
      <vt:lpstr>Combination Sampling &amp; Proability Weighting</vt:lpstr>
      <vt:lpstr>Multiple indicator Dilution</vt:lpstr>
      <vt:lpstr>Acknowledgements</vt:lpstr>
      <vt:lpstr>Organ-scale –  Whole Liver Metabolism</vt:lpstr>
      <vt:lpstr>Organ-Scale</vt:lpstr>
      <vt:lpstr>WORK in Progress</vt:lpstr>
      <vt:lpstr>Work in Progress</vt:lpstr>
      <vt:lpstr>PowerPoint Presentation</vt:lpstr>
      <vt:lpstr>Cellular Scale - Hepatocytes</vt:lpstr>
      <vt:lpstr>Galactose Metabolism</vt:lpstr>
      <vt:lpstr>Galactosemias</vt:lpstr>
      <vt:lpstr>Hepatocyte Model</vt:lpstr>
      <vt:lpstr>Galactosemia (GALK, GALT, GALE)</vt:lpstr>
      <vt:lpstr>PowerPoint Presentation</vt:lpstr>
      <vt:lpstr>Sinusoid</vt:lpstr>
      <vt:lpstr>Endothelial Fenestrae</vt:lpstr>
      <vt:lpstr>Fenestrae</vt:lpstr>
      <vt:lpstr>Space of Dissé</vt:lpstr>
      <vt:lpstr>Sinusoid Ultrastructure</vt:lpstr>
      <vt:lpstr>Tight Sinusoids</vt:lpstr>
      <vt:lpstr>Blood Flow</vt:lpstr>
      <vt:lpstr>Blood Flow</vt:lpstr>
      <vt:lpstr>Lymph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Hepatic zonation of  Glucose Metabolism</dc:title>
  <dc:creator>mkoenig</dc:creator>
  <cp:lastModifiedBy>Windows User</cp:lastModifiedBy>
  <cp:revision>130</cp:revision>
  <dcterms:created xsi:type="dcterms:W3CDTF">2006-08-16T00:00:00Z</dcterms:created>
  <dcterms:modified xsi:type="dcterms:W3CDTF">2014-05-05T08:08:29Z</dcterms:modified>
</cp:coreProperties>
</file>